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882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5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3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70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6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4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33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0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9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59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6175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73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02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99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55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6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3FA17-403E-4B3C-A163-19400E529AF7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15D0D-C283-4121-8FED-40E059561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6027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hyperlink" Target="https://elifesciences.org/articles/2116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hyperlink" Target="https://www.nature.com/articles/s41436-020-0817-2" TargetMode="External"/><Relationship Id="rId10" Type="http://schemas.openxmlformats.org/officeDocument/2006/relationships/hyperlink" Target="https://creativecommons.org/licenses/by/3.0/" TargetMode="External"/><Relationship Id="rId4" Type="http://schemas.openxmlformats.org/officeDocument/2006/relationships/image" Target="../media/image4.png"/><Relationship Id="rId9" Type="http://schemas.openxmlformats.org/officeDocument/2006/relationships/hyperlink" Target="https://www.nature.com/articles/s41439-018-0014-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hortnotesinplasticsurgery.wordpress.com/2017/04/03/62-congenital-torticollis-sternomastoid-tumour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l.wikipedia.org/wiki/nagminne_zapalenie_przyusznic" TargetMode="External"/><Relationship Id="rId5" Type="http://schemas.openxmlformats.org/officeDocument/2006/relationships/image" Target="../media/image9.jpg"/><Relationship Id="rId4" Type="http://schemas.openxmlformats.org/officeDocument/2006/relationships/hyperlink" Target="https://en.wikipedia.org/wiki/Lymph_no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C68F39D-867D-4AFF-94C4-C3829AD5C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8EC3C6AD-76A6-4B9E-9700-E70BCEA5BC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DC213DD1-BF02-41F7-80A7-E6A5694F5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4="http://schemas.microsoft.com/office/drawing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BF5027A-3261-4164-89EF-A02C08ADE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0066" y="1122363"/>
            <a:ext cx="5397933" cy="2387600"/>
          </a:xfrm>
        </p:spPr>
        <p:txBody>
          <a:bodyPr>
            <a:normAutofit/>
          </a:bodyPr>
          <a:lstStyle/>
          <a:p>
            <a:r>
              <a:rPr lang="en-US" dirty="0"/>
              <a:t>Head, Neck, Lymphatics – Peds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39669F-4630-4B4D-81BA-F49C628E2A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406"/>
          <a:stretch/>
        </p:blipFill>
        <p:spPr>
          <a:xfrm>
            <a:off x="-5597" y="10"/>
            <a:ext cx="4635583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466CCD0-FEF9-460D-9FB6-11613A492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F642B7E9-F9AF-4BC0-B586-E7B0E8E87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16CE5EA6-3C76-4E5C-9257-D6A61A31C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DD7BCC42-B325-4F92-B500-14A2933DA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197BF445-29BA-4C54-A1B4-A4390F0225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B10C1630-E8C0-489C-8FFB-C9BBAEDE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B8778BE5-6D1F-4629-A045-8A87E2C75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A7885ADB-F1C4-4FF3-93CD-7C9337E87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59FC4F71-6E39-414E-9F39-CE1479FF8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3FC9614F-1D2C-4CAC-8CE9-32DC7D8636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2A872F50-76EA-4A5B-AA68-3CE2E26738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CE389546-6A1F-4203-ACD1-BC17DDBFB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1BA89DC9-FE9A-4228-A4BE-D3A37F8656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FA3E79A5-9B81-48B5-B96F-8D55B02FD5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A76D4D27-C537-45E4-96DE-C5FD2C9A3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C1B158DD-2DCB-42FF-B1FE-3C947FEF0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3307DC3E-0C6E-4E70-AFA2-96538CE3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53A9F721-7EE3-4844-BB91-0B995BAC1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8F057800-5B8F-4775-805B-89727A78A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FC6DF692-3394-4FDD-92BA-CA0C41EBC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B825CD97-262B-4A33-B1E5-55F0D81F4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F00EA2FE-C735-4E1E-B9DC-636C49061F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95B50260-0DDF-4260-8DC1-D504B06435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BBB491EB-35C1-4159-94B2-A367ADC13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7EAA4E1C-EC83-44E0-A4AB-4B0F509A8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BE561717-C43F-46C1-BBCE-C830DE4A1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CC840BC4-F1CE-4A1B-A1DE-BB922689E2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03B586C7-6126-46E0-9BEF-522798686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45C5C565-0EB6-4E0C-9752-84084CDBB8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Rectangle 33">
              <a:extLst>
                <a:ext uri="{FF2B5EF4-FFF2-40B4-BE49-F238E27FC236}">
                  <a16:creationId xmlns:a16="http://schemas.microsoft.com/office/drawing/2014/main" id="{5CABC7BF-500C-4275-9EAA-9563EF43C6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C7AA982B-BB49-4311-A724-81AAF8AB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89D49DD1-C07D-4ADD-BD4A-D6AA72575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4359B9DB-1A95-4934-A839-A76774D792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2B7EEF08-F28B-48E9-BA1D-E61AC6201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E846B9B0-7D1C-4E1B-9256-7F25E8E88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E31B0CE6-7913-4D1C-AC18-2ED44DF92F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0F3517CE-D006-4218-9BB0-65269371E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DE7DB798-CAAE-42A3-BDFE-D6AD0E0DA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07A53F87-B4E0-4C4E-B913-D336D8993D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587D3AD0-B188-4D2E-A497-5180C1F225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E8B4429B-56DB-4ED5-8296-1C4EB6AE0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45">
              <a:extLst>
                <a:ext uri="{FF2B5EF4-FFF2-40B4-BE49-F238E27FC236}">
                  <a16:creationId xmlns:a16="http://schemas.microsoft.com/office/drawing/2014/main" id="{ABBE178E-641F-4008-8760-5134D226AA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BB7A09DD-4AE2-4235-BCBA-B52CB79867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64DBEF94-3525-4008-AD35-D566A238B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1C0CEBA3-32C8-4D37-BBD0-8863B008E2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D12DBC8B-AE05-43C6-BF30-3F9CDADE9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47D642DC-B097-481B-8F32-671DE6AB5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0D7CD8F4-0787-4106-9E76-FF0AFA0AC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3ED06726-52C5-468C-BEA2-0194993F8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1541CE8F-816C-4189-8522-7AAA7EABD8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3D0F8D98-15AC-458C-B872-777F4BBF3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C9DE1ACE-C20F-4504-B0A1-5A37CA0D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E4BDEE62-868F-49A1-B97A-DE8EDC86F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B71AB3E3-099B-47DC-AD0D-215F18FD3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7D4B7844-C6A2-45AA-9147-C1CEC0CB8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76E1971-1C4C-46C8-A821-637664280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70" name="Freeform 32">
              <a:extLst>
                <a:ext uri="{FF2B5EF4-FFF2-40B4-BE49-F238E27FC236}">
                  <a16:creationId xmlns:a16="http://schemas.microsoft.com/office/drawing/2014/main" id="{35FAC14F-8CA0-40F3-ADE4-31DBF8BD79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33">
              <a:extLst>
                <a:ext uri="{FF2B5EF4-FFF2-40B4-BE49-F238E27FC236}">
                  <a16:creationId xmlns:a16="http://schemas.microsoft.com/office/drawing/2014/main" id="{778F8CB9-0C96-4B66-B943-C5BF1A1B5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34">
              <a:extLst>
                <a:ext uri="{FF2B5EF4-FFF2-40B4-BE49-F238E27FC236}">
                  <a16:creationId xmlns:a16="http://schemas.microsoft.com/office/drawing/2014/main" id="{DB1C8E93-74F9-42A0-B326-E06DC9C584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35">
              <a:extLst>
                <a:ext uri="{FF2B5EF4-FFF2-40B4-BE49-F238E27FC236}">
                  <a16:creationId xmlns:a16="http://schemas.microsoft.com/office/drawing/2014/main" id="{EC6EA429-8E16-49E0-82D7-5846CDA76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36">
              <a:extLst>
                <a:ext uri="{FF2B5EF4-FFF2-40B4-BE49-F238E27FC236}">
                  <a16:creationId xmlns:a16="http://schemas.microsoft.com/office/drawing/2014/main" id="{8F64C508-2357-44C9-93D8-FC81B85AE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37">
              <a:extLst>
                <a:ext uri="{FF2B5EF4-FFF2-40B4-BE49-F238E27FC236}">
                  <a16:creationId xmlns:a16="http://schemas.microsoft.com/office/drawing/2014/main" id="{82F6F3F7-8F51-41B4-AC2B-699593A1F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38">
              <a:extLst>
                <a:ext uri="{FF2B5EF4-FFF2-40B4-BE49-F238E27FC236}">
                  <a16:creationId xmlns:a16="http://schemas.microsoft.com/office/drawing/2014/main" id="{6F2FC65A-DA31-4602-B324-E53F76BD9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39">
              <a:extLst>
                <a:ext uri="{FF2B5EF4-FFF2-40B4-BE49-F238E27FC236}">
                  <a16:creationId xmlns:a16="http://schemas.microsoft.com/office/drawing/2014/main" id="{0E9B7CF9-E3CC-495E-A513-A8A1C2422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40">
              <a:extLst>
                <a:ext uri="{FF2B5EF4-FFF2-40B4-BE49-F238E27FC236}">
                  <a16:creationId xmlns:a16="http://schemas.microsoft.com/office/drawing/2014/main" id="{35C09477-23EA-4E6A-A8C2-5B447B25E9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Rectangle 41">
              <a:extLst>
                <a:ext uri="{FF2B5EF4-FFF2-40B4-BE49-F238E27FC236}">
                  <a16:creationId xmlns:a16="http://schemas.microsoft.com/office/drawing/2014/main" id="{80A5D070-0FE6-4F72-8077-E259B2D35A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22483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ACB22-C3A5-41C6-9160-347BE7C2F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Plagiocephaly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E16AD-0447-4832-9611-A0A47AC3D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097088"/>
            <a:ext cx="9905999" cy="3541714"/>
          </a:xfrm>
        </p:spPr>
        <p:txBody>
          <a:bodyPr/>
          <a:lstStyle/>
          <a:p>
            <a:r>
              <a:rPr lang="en-US" dirty="0"/>
              <a:t>Asymmetry and Twisted condition of the head </a:t>
            </a:r>
          </a:p>
          <a:p>
            <a:r>
              <a:rPr lang="en-US" dirty="0"/>
              <a:t>Sutures allow infants head to reshape during and after birth process and accommodate rapidly expanding brain. </a:t>
            </a:r>
          </a:p>
          <a:p>
            <a:r>
              <a:rPr lang="en-US" dirty="0"/>
              <a:t>Some molding of skull during birth process is normal but should normalize by 3 weeks of age</a:t>
            </a:r>
          </a:p>
          <a:p>
            <a:r>
              <a:rPr lang="en-US" dirty="0"/>
              <a:t>Infant brain grows rapidly during first several months after birth </a:t>
            </a:r>
          </a:p>
        </p:txBody>
      </p:sp>
    </p:spTree>
    <p:extLst>
      <p:ext uri="{BB962C8B-B14F-4D97-AF65-F5344CB8AC3E}">
        <p14:creationId xmlns:p14="http://schemas.microsoft.com/office/powerpoint/2010/main" val="4234908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>
            <a:extLst>
              <a:ext uri="{FF2B5EF4-FFF2-40B4-BE49-F238E27FC236}">
                <a16:creationId xmlns:a16="http://schemas.microsoft.com/office/drawing/2014/main" id="{BE141425-47F1-446C-A669-DD4B63358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83" name="Rectangle 82">
              <a:extLst>
                <a:ext uri="{FF2B5EF4-FFF2-40B4-BE49-F238E27FC236}">
                  <a16:creationId xmlns:a16="http://schemas.microsoft.com/office/drawing/2014/main" id="{2CEF905D-FB19-4186-9DD5-C8FDD5042E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4" name="Picture 2">
              <a:extLst>
                <a:ext uri="{FF2B5EF4-FFF2-40B4-BE49-F238E27FC236}">
                  <a16:creationId xmlns:a16="http://schemas.microsoft.com/office/drawing/2014/main" id="{DA23869A-1EBC-49F0-8BFB-E5FD1027F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044CC69-5FA0-4079-ACF6-E0B2224C8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40302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87" name="Rectangle 5">
              <a:extLst>
                <a:ext uri="{FF2B5EF4-FFF2-40B4-BE49-F238E27FC236}">
                  <a16:creationId xmlns:a16="http://schemas.microsoft.com/office/drawing/2014/main" id="{0E02DCAF-3D40-43B2-80B4-4B1C81269A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8" name="Freeform 6">
              <a:extLst>
                <a:ext uri="{FF2B5EF4-FFF2-40B4-BE49-F238E27FC236}">
                  <a16:creationId xmlns:a16="http://schemas.microsoft.com/office/drawing/2014/main" id="{C3F6DE37-F70B-4189-BC37-DCCDC0433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7">
              <a:extLst>
                <a:ext uri="{FF2B5EF4-FFF2-40B4-BE49-F238E27FC236}">
                  <a16:creationId xmlns:a16="http://schemas.microsoft.com/office/drawing/2014/main" id="{0FA21425-8E78-4A2E-B456-F691C24863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Rectangle 8">
              <a:extLst>
                <a:ext uri="{FF2B5EF4-FFF2-40B4-BE49-F238E27FC236}">
                  <a16:creationId xmlns:a16="http://schemas.microsoft.com/office/drawing/2014/main" id="{586BACE6-EF5A-4F87-A08C-BC10470B5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1" name="Freeform 9">
              <a:extLst>
                <a:ext uri="{FF2B5EF4-FFF2-40B4-BE49-F238E27FC236}">
                  <a16:creationId xmlns:a16="http://schemas.microsoft.com/office/drawing/2014/main" id="{D5BB5481-C083-40D6-BA4F-2BCA43BCE7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10">
              <a:extLst>
                <a:ext uri="{FF2B5EF4-FFF2-40B4-BE49-F238E27FC236}">
                  <a16:creationId xmlns:a16="http://schemas.microsoft.com/office/drawing/2014/main" id="{C1971299-3ABA-47FA-96EA-6AC9CD8366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11">
              <a:extLst>
                <a:ext uri="{FF2B5EF4-FFF2-40B4-BE49-F238E27FC236}">
                  <a16:creationId xmlns:a16="http://schemas.microsoft.com/office/drawing/2014/main" id="{228DA6B5-EB8F-4551-842E-475FFD5D9D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12">
              <a:extLst>
                <a:ext uri="{FF2B5EF4-FFF2-40B4-BE49-F238E27FC236}">
                  <a16:creationId xmlns:a16="http://schemas.microsoft.com/office/drawing/2014/main" id="{62CCC73D-9E8E-4F2C-AB65-F8021E8AF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13">
              <a:extLst>
                <a:ext uri="{FF2B5EF4-FFF2-40B4-BE49-F238E27FC236}">
                  <a16:creationId xmlns:a16="http://schemas.microsoft.com/office/drawing/2014/main" id="{A31358E0-7305-41FB-A506-E4AEC312BF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14">
              <a:extLst>
                <a:ext uri="{FF2B5EF4-FFF2-40B4-BE49-F238E27FC236}">
                  <a16:creationId xmlns:a16="http://schemas.microsoft.com/office/drawing/2014/main" id="{54CD2DBC-2EBC-4347-B1D7-9FDFD19AB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15">
              <a:extLst>
                <a:ext uri="{FF2B5EF4-FFF2-40B4-BE49-F238E27FC236}">
                  <a16:creationId xmlns:a16="http://schemas.microsoft.com/office/drawing/2014/main" id="{C5D2189B-9A43-458A-8280-12115BD133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16">
              <a:extLst>
                <a:ext uri="{FF2B5EF4-FFF2-40B4-BE49-F238E27FC236}">
                  <a16:creationId xmlns:a16="http://schemas.microsoft.com/office/drawing/2014/main" id="{86A0BD9F-C44E-4A7A-970E-95C3D9CBE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17">
              <a:extLst>
                <a:ext uri="{FF2B5EF4-FFF2-40B4-BE49-F238E27FC236}">
                  <a16:creationId xmlns:a16="http://schemas.microsoft.com/office/drawing/2014/main" id="{C61D16CB-CA04-48F3-8937-7CD12CBB5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18">
              <a:extLst>
                <a:ext uri="{FF2B5EF4-FFF2-40B4-BE49-F238E27FC236}">
                  <a16:creationId xmlns:a16="http://schemas.microsoft.com/office/drawing/2014/main" id="{FFF803DE-DC7D-4330-BF51-91ED9A270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19">
              <a:extLst>
                <a:ext uri="{FF2B5EF4-FFF2-40B4-BE49-F238E27FC236}">
                  <a16:creationId xmlns:a16="http://schemas.microsoft.com/office/drawing/2014/main" id="{A20D16A5-371A-4D36-A921-FAEB3E752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20">
              <a:extLst>
                <a:ext uri="{FF2B5EF4-FFF2-40B4-BE49-F238E27FC236}">
                  <a16:creationId xmlns:a16="http://schemas.microsoft.com/office/drawing/2014/main" id="{B377664D-E56E-47F2-ADE9-F0DB0066F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21">
              <a:extLst>
                <a:ext uri="{FF2B5EF4-FFF2-40B4-BE49-F238E27FC236}">
                  <a16:creationId xmlns:a16="http://schemas.microsoft.com/office/drawing/2014/main" id="{B66C16BA-AA50-4AF8-B7E4-5DD728EA16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22">
              <a:extLst>
                <a:ext uri="{FF2B5EF4-FFF2-40B4-BE49-F238E27FC236}">
                  <a16:creationId xmlns:a16="http://schemas.microsoft.com/office/drawing/2014/main" id="{7D49274F-3B96-453F-9FF9-03820DA68E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23">
              <a:extLst>
                <a:ext uri="{FF2B5EF4-FFF2-40B4-BE49-F238E27FC236}">
                  <a16:creationId xmlns:a16="http://schemas.microsoft.com/office/drawing/2014/main" id="{2CB1C4C1-67D2-4E04-9705-259B8D8BF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24">
              <a:extLst>
                <a:ext uri="{FF2B5EF4-FFF2-40B4-BE49-F238E27FC236}">
                  <a16:creationId xmlns:a16="http://schemas.microsoft.com/office/drawing/2014/main" id="{3AABFD26-DC1A-4B49-A905-C9359C0F2B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25">
              <a:extLst>
                <a:ext uri="{FF2B5EF4-FFF2-40B4-BE49-F238E27FC236}">
                  <a16:creationId xmlns:a16="http://schemas.microsoft.com/office/drawing/2014/main" id="{4A860D05-6C5E-4536-82D7-EA16821CF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26">
              <a:extLst>
                <a:ext uri="{FF2B5EF4-FFF2-40B4-BE49-F238E27FC236}">
                  <a16:creationId xmlns:a16="http://schemas.microsoft.com/office/drawing/2014/main" id="{3D2633F4-5842-4D6C-ABB7-1113AA2E3B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27">
              <a:extLst>
                <a:ext uri="{FF2B5EF4-FFF2-40B4-BE49-F238E27FC236}">
                  <a16:creationId xmlns:a16="http://schemas.microsoft.com/office/drawing/2014/main" id="{4BAB787F-A7CD-48B1-BCC2-8C17153D9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28">
              <a:extLst>
                <a:ext uri="{FF2B5EF4-FFF2-40B4-BE49-F238E27FC236}">
                  <a16:creationId xmlns:a16="http://schemas.microsoft.com/office/drawing/2014/main" id="{A8F9C24B-2BFF-49CB-837F-2A961679AF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29">
              <a:extLst>
                <a:ext uri="{FF2B5EF4-FFF2-40B4-BE49-F238E27FC236}">
                  <a16:creationId xmlns:a16="http://schemas.microsoft.com/office/drawing/2014/main" id="{50CAA75F-E305-496B-8ECE-0EAAF73F61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30">
              <a:extLst>
                <a:ext uri="{FF2B5EF4-FFF2-40B4-BE49-F238E27FC236}">
                  <a16:creationId xmlns:a16="http://schemas.microsoft.com/office/drawing/2014/main" id="{048824B7-A2D6-4229-AA72-3B426C0CC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31">
              <a:extLst>
                <a:ext uri="{FF2B5EF4-FFF2-40B4-BE49-F238E27FC236}">
                  <a16:creationId xmlns:a16="http://schemas.microsoft.com/office/drawing/2014/main" id="{9BC98FC3-3C2B-4FAF-9D57-A5444EA84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32">
              <a:extLst>
                <a:ext uri="{FF2B5EF4-FFF2-40B4-BE49-F238E27FC236}">
                  <a16:creationId xmlns:a16="http://schemas.microsoft.com/office/drawing/2014/main" id="{881B5EC6-7541-40BC-BCFE-4BE615B0D4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Rectangle 33">
              <a:extLst>
                <a:ext uri="{FF2B5EF4-FFF2-40B4-BE49-F238E27FC236}">
                  <a16:creationId xmlns:a16="http://schemas.microsoft.com/office/drawing/2014/main" id="{B7D09D55-3C5B-4D4D-B93E-7DCCD9CC3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16" name="Freeform 34">
              <a:extLst>
                <a:ext uri="{FF2B5EF4-FFF2-40B4-BE49-F238E27FC236}">
                  <a16:creationId xmlns:a16="http://schemas.microsoft.com/office/drawing/2014/main" id="{3DFDDAA6-3982-451A-8678-C1E742205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35">
              <a:extLst>
                <a:ext uri="{FF2B5EF4-FFF2-40B4-BE49-F238E27FC236}">
                  <a16:creationId xmlns:a16="http://schemas.microsoft.com/office/drawing/2014/main" id="{5FDB1BD9-535C-4889-B7CB-CAF36DD9E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36">
              <a:extLst>
                <a:ext uri="{FF2B5EF4-FFF2-40B4-BE49-F238E27FC236}">
                  <a16:creationId xmlns:a16="http://schemas.microsoft.com/office/drawing/2014/main" id="{E917EA0D-B159-4514-9985-8F2D72140B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37">
              <a:extLst>
                <a:ext uri="{FF2B5EF4-FFF2-40B4-BE49-F238E27FC236}">
                  <a16:creationId xmlns:a16="http://schemas.microsoft.com/office/drawing/2014/main" id="{AAEAD2BB-20B0-4524-8C1E-A0C9A214C6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38">
              <a:extLst>
                <a:ext uri="{FF2B5EF4-FFF2-40B4-BE49-F238E27FC236}">
                  <a16:creationId xmlns:a16="http://schemas.microsoft.com/office/drawing/2014/main" id="{0578691E-1100-4A75-A679-FB736231AF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1" name="Freeform 39">
              <a:extLst>
                <a:ext uri="{FF2B5EF4-FFF2-40B4-BE49-F238E27FC236}">
                  <a16:creationId xmlns:a16="http://schemas.microsoft.com/office/drawing/2014/main" id="{B81DCAC2-BFCE-4EA8-AED6-3B0584BC27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2" name="Freeform 40">
              <a:extLst>
                <a:ext uri="{FF2B5EF4-FFF2-40B4-BE49-F238E27FC236}">
                  <a16:creationId xmlns:a16="http://schemas.microsoft.com/office/drawing/2014/main" id="{6E591D20-16DF-4D23-AA8E-49E996EE03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3" name="Freeform 41">
              <a:extLst>
                <a:ext uri="{FF2B5EF4-FFF2-40B4-BE49-F238E27FC236}">
                  <a16:creationId xmlns:a16="http://schemas.microsoft.com/office/drawing/2014/main" id="{210C811B-99FC-46E5-ADE3-6542915D08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4" name="Freeform 42">
              <a:extLst>
                <a:ext uri="{FF2B5EF4-FFF2-40B4-BE49-F238E27FC236}">
                  <a16:creationId xmlns:a16="http://schemas.microsoft.com/office/drawing/2014/main" id="{3A6BA8F4-1D06-4515-898D-F7D123C88E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5" name="Freeform 43">
              <a:extLst>
                <a:ext uri="{FF2B5EF4-FFF2-40B4-BE49-F238E27FC236}">
                  <a16:creationId xmlns:a16="http://schemas.microsoft.com/office/drawing/2014/main" id="{88A2948E-2673-4CC4-86AF-38153DFB4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6" name="Freeform 44">
              <a:extLst>
                <a:ext uri="{FF2B5EF4-FFF2-40B4-BE49-F238E27FC236}">
                  <a16:creationId xmlns:a16="http://schemas.microsoft.com/office/drawing/2014/main" id="{DCB1742C-4528-43B8-AD2C-7F46451E6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7" name="Rectangle 45">
              <a:extLst>
                <a:ext uri="{FF2B5EF4-FFF2-40B4-BE49-F238E27FC236}">
                  <a16:creationId xmlns:a16="http://schemas.microsoft.com/office/drawing/2014/main" id="{A23F50F3-19DC-462D-989B-550177CDE4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8" name="Freeform 46">
              <a:extLst>
                <a:ext uri="{FF2B5EF4-FFF2-40B4-BE49-F238E27FC236}">
                  <a16:creationId xmlns:a16="http://schemas.microsoft.com/office/drawing/2014/main" id="{914EBEF6-E320-4749-805C-B8D1580E8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9" name="Freeform 47">
              <a:extLst>
                <a:ext uri="{FF2B5EF4-FFF2-40B4-BE49-F238E27FC236}">
                  <a16:creationId xmlns:a16="http://schemas.microsoft.com/office/drawing/2014/main" id="{73AFAEE9-7BD7-4793-8C2C-C3F8E8E150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0" name="Freeform 48">
              <a:extLst>
                <a:ext uri="{FF2B5EF4-FFF2-40B4-BE49-F238E27FC236}">
                  <a16:creationId xmlns:a16="http://schemas.microsoft.com/office/drawing/2014/main" id="{DCA54010-BA40-4516-8F74-E8D74F159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1" name="Freeform 49">
              <a:extLst>
                <a:ext uri="{FF2B5EF4-FFF2-40B4-BE49-F238E27FC236}">
                  <a16:creationId xmlns:a16="http://schemas.microsoft.com/office/drawing/2014/main" id="{D06446F2-4DB5-4C33-87CD-12CCC56BAA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2" name="Freeform 50">
              <a:extLst>
                <a:ext uri="{FF2B5EF4-FFF2-40B4-BE49-F238E27FC236}">
                  <a16:creationId xmlns:a16="http://schemas.microsoft.com/office/drawing/2014/main" id="{AA8F8A6F-B630-4227-95A9-B1EABA76F7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3" name="Freeform 51">
              <a:extLst>
                <a:ext uri="{FF2B5EF4-FFF2-40B4-BE49-F238E27FC236}">
                  <a16:creationId xmlns:a16="http://schemas.microsoft.com/office/drawing/2014/main" id="{EF5FBCFB-6917-4991-9B55-E060B037DD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4" name="Freeform 52">
              <a:extLst>
                <a:ext uri="{FF2B5EF4-FFF2-40B4-BE49-F238E27FC236}">
                  <a16:creationId xmlns:a16="http://schemas.microsoft.com/office/drawing/2014/main" id="{18D4F355-1E67-4D54-BAA9-D44ECE2EF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5" name="Freeform 53">
              <a:extLst>
                <a:ext uri="{FF2B5EF4-FFF2-40B4-BE49-F238E27FC236}">
                  <a16:creationId xmlns:a16="http://schemas.microsoft.com/office/drawing/2014/main" id="{B4104810-CC44-49AC-A919-4C5DEBCB48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6" name="Freeform 54">
              <a:extLst>
                <a:ext uri="{FF2B5EF4-FFF2-40B4-BE49-F238E27FC236}">
                  <a16:creationId xmlns:a16="http://schemas.microsoft.com/office/drawing/2014/main" id="{15484B5A-0C2F-4575-9E51-C9BC252F5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7" name="Freeform 55">
              <a:extLst>
                <a:ext uri="{FF2B5EF4-FFF2-40B4-BE49-F238E27FC236}">
                  <a16:creationId xmlns:a16="http://schemas.microsoft.com/office/drawing/2014/main" id="{5690C67D-BDAB-4489-AC6B-ABBD68981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8" name="Freeform 56">
              <a:extLst>
                <a:ext uri="{FF2B5EF4-FFF2-40B4-BE49-F238E27FC236}">
                  <a16:creationId xmlns:a16="http://schemas.microsoft.com/office/drawing/2014/main" id="{085B4A46-D2BC-4CF5-B1E6-CB7FB5CB8F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9" name="Freeform 57">
              <a:extLst>
                <a:ext uri="{FF2B5EF4-FFF2-40B4-BE49-F238E27FC236}">
                  <a16:creationId xmlns:a16="http://schemas.microsoft.com/office/drawing/2014/main" id="{63B3881D-4C83-42F6-A85F-BB93BD0EB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0" name="Freeform 58">
              <a:extLst>
                <a:ext uri="{FF2B5EF4-FFF2-40B4-BE49-F238E27FC236}">
                  <a16:creationId xmlns:a16="http://schemas.microsoft.com/office/drawing/2014/main" id="{DCE86F89-B724-4B53-85C2-B0A9B92C1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37185F0-864B-4303-B7B8-070B7F792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353" y="618518"/>
            <a:ext cx="4413736" cy="1478570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12" name="Picture 11" descr="A person holding a baby&#10;&#10;Description automatically generated">
            <a:extLst>
              <a:ext uri="{FF2B5EF4-FFF2-40B4-BE49-F238E27FC236}">
                <a16:creationId xmlns:a16="http://schemas.microsoft.com/office/drawing/2014/main" id="{E5CB3786-508E-4655-9A24-7777CB50BE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4385" r="3" b="14135"/>
          <a:stretch/>
        </p:blipFill>
        <p:spPr>
          <a:xfrm>
            <a:off x="2997880" y="102395"/>
            <a:ext cx="3052122" cy="3427413"/>
          </a:xfrm>
          <a:custGeom>
            <a:avLst/>
            <a:gdLst/>
            <a:ahLst/>
            <a:cxnLst/>
            <a:rect l="l" t="t" r="r" b="b"/>
            <a:pathLst>
              <a:path w="6101597" h="3427413">
                <a:moveTo>
                  <a:pt x="0" y="0"/>
                </a:moveTo>
                <a:lnTo>
                  <a:pt x="6101597" y="0"/>
                </a:lnTo>
                <a:lnTo>
                  <a:pt x="6101597" y="3427413"/>
                </a:lnTo>
                <a:lnTo>
                  <a:pt x="0" y="3427413"/>
                </a:lnTo>
                <a:close/>
              </a:path>
            </a:pathLst>
          </a:custGeom>
        </p:spPr>
      </p:pic>
      <p:pic>
        <p:nvPicPr>
          <p:cNvPr id="15" name="Picture 14" descr="A picture containing table, sitting, wine, glasses&#10;&#10;Description automatically generated">
            <a:extLst>
              <a:ext uri="{FF2B5EF4-FFF2-40B4-BE49-F238E27FC236}">
                <a16:creationId xmlns:a16="http://schemas.microsoft.com/office/drawing/2014/main" id="{F42DC0AA-911B-4AA3-9DF5-3D398F3EE0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14097" r="18895" b="2"/>
          <a:stretch/>
        </p:blipFill>
        <p:spPr>
          <a:xfrm>
            <a:off x="20" y="1"/>
            <a:ext cx="3052102" cy="3427413"/>
          </a:xfrm>
          <a:custGeom>
            <a:avLst/>
            <a:gdLst/>
            <a:ahLst/>
            <a:cxnLst/>
            <a:rect l="l" t="t" r="r" b="b"/>
            <a:pathLst>
              <a:path w="6101597" h="3427413">
                <a:moveTo>
                  <a:pt x="0" y="0"/>
                </a:moveTo>
                <a:lnTo>
                  <a:pt x="6101597" y="0"/>
                </a:lnTo>
                <a:lnTo>
                  <a:pt x="6101597" y="3427413"/>
                </a:lnTo>
                <a:lnTo>
                  <a:pt x="0" y="3427413"/>
                </a:lnTo>
                <a:close/>
              </a:path>
            </a:pathLst>
          </a:custGeom>
        </p:spPr>
      </p:pic>
      <p:pic>
        <p:nvPicPr>
          <p:cNvPr id="76" name="Picture 75" descr="A picture containing person, indoor, holding, child&#10;&#10;Description automatically generated">
            <a:extLst>
              <a:ext uri="{FF2B5EF4-FFF2-40B4-BE49-F238E27FC236}">
                <a16:creationId xmlns:a16="http://schemas.microsoft.com/office/drawing/2014/main" id="{CE3CADE8-9652-4C14-AB76-2A8F1349B4F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t="20169" b="24169"/>
          <a:stretch/>
        </p:blipFill>
        <p:spPr>
          <a:xfrm>
            <a:off x="20" y="3427414"/>
            <a:ext cx="6101577" cy="3430587"/>
          </a:xfrm>
          <a:custGeom>
            <a:avLst/>
            <a:gdLst/>
            <a:ahLst/>
            <a:cxnLst/>
            <a:rect l="l" t="t" r="r" b="b"/>
            <a:pathLst>
              <a:path w="6101597" h="3430587">
                <a:moveTo>
                  <a:pt x="0" y="0"/>
                </a:moveTo>
                <a:lnTo>
                  <a:pt x="6101597" y="0"/>
                </a:lnTo>
                <a:lnTo>
                  <a:pt x="6101597" y="3430587"/>
                </a:lnTo>
                <a:lnTo>
                  <a:pt x="0" y="3430587"/>
                </a:lnTo>
                <a:close/>
              </a:path>
            </a:pathLst>
          </a:custGeom>
        </p:spPr>
      </p:pic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D9DEBE99-FE38-4433-85FE-1012E0588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43878" y="-464"/>
            <a:ext cx="2646" cy="342900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/>
        </p:spPr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3B4BB8-0A99-4314-8895-B2DDC6840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5352" y="2249487"/>
            <a:ext cx="4413737" cy="3541714"/>
          </a:xfrm>
        </p:spPr>
        <p:txBody>
          <a:bodyPr>
            <a:normAutofit/>
          </a:bodyPr>
          <a:lstStyle/>
          <a:p>
            <a:r>
              <a:rPr lang="en-US" dirty="0"/>
              <a:t>Craniosynostosis – </a:t>
            </a:r>
          </a:p>
          <a:p>
            <a:r>
              <a:rPr lang="en-US" dirty="0"/>
              <a:t>Premature closure of one or more cranial sutures</a:t>
            </a:r>
          </a:p>
          <a:p>
            <a:r>
              <a:rPr lang="en-US" dirty="0"/>
              <a:t>Important to recognize craniosynostosis or positional molding early so appropriate intervention can take place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0ED84A1E-BC4C-4D60-8A01-CAC6AA1EF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3354" y="-464"/>
            <a:ext cx="2646" cy="6858465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F572885A-3F48-463E-82AF-D40C46EE7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5597" y="3427414"/>
            <a:ext cx="6101597" cy="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6FC18BA-ABEF-476D-A8A9-92A2CBB83847}"/>
              </a:ext>
            </a:extLst>
          </p:cNvPr>
          <p:cNvSpPr txBox="1"/>
          <p:nvPr/>
        </p:nvSpPr>
        <p:spPr>
          <a:xfrm>
            <a:off x="10072509" y="6870700"/>
            <a:ext cx="21194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7" tooltip="https://elifesciences.org/articles/2116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10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C77D937-290A-49D5-91A2-B2EAEA3BE741}"/>
              </a:ext>
            </a:extLst>
          </p:cNvPr>
          <p:cNvSpPr txBox="1"/>
          <p:nvPr/>
        </p:nvSpPr>
        <p:spPr>
          <a:xfrm>
            <a:off x="7940319" y="6870700"/>
            <a:ext cx="211949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9" tooltip="https://www.nature.com/articles/s41439-018-0014-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10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099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10">
            <a:extLst>
              <a:ext uri="{FF2B5EF4-FFF2-40B4-BE49-F238E27FC236}">
                <a16:creationId xmlns:a16="http://schemas.microsoft.com/office/drawing/2014/main" id="{9775AF3B-5284-4B97-9BB7-55C6FB3699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0F1F7ED-DA39-478F-85DA-317DE0894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902285" cy="6858001"/>
            <a:chOff x="0" y="0"/>
            <a:chExt cx="11902285" cy="685800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DAE5903-52E8-4F25-8473-93EF4837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6" name="Rectangle 5">
                <a:extLst>
                  <a:ext uri="{FF2B5EF4-FFF2-40B4-BE49-F238E27FC236}">
                    <a16:creationId xmlns:a16="http://schemas.microsoft.com/office/drawing/2014/main" id="{894835C1-32DE-4571-AD10-28D58CB8CF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097A5B92-0B48-4251-9764-D34DF88920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E222BF19-57E7-43F3-A2B9-2398BEF966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60C8836E-B7D9-48A9-8FD9-4CC52AF44D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8504740E-456D-4FB9-9520-4317CCFA71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1563A7B4-B1D5-4F93-AFF9-2EB78655FC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D139ED24-FA37-4470-8B42-D0D00EDE14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48825AA7-BB26-45C2-93A2-1AD8D9A232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A98D0B91-D4E4-402D-8234-E96987219E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id="{94F1DB97-3769-4DA5-9F45-47132C3125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id="{A9BC86E2-B185-4D80-81B5-A8D387E678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Line 16">
                <a:extLst>
                  <a:ext uri="{FF2B5EF4-FFF2-40B4-BE49-F238E27FC236}">
                    <a16:creationId xmlns:a16="http://schemas.microsoft.com/office/drawing/2014/main" id="{FA773F49-8CD0-46DC-B986-F2DB57BD72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id="{8C55A009-3401-4888-93C7-4ED51CBC64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10B44829-5BB5-48C5-8492-699971FE78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30C1F9A0-4FA6-4F6F-B2D0-A1BBA41DFC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0">
                <a:extLst>
                  <a:ext uri="{FF2B5EF4-FFF2-40B4-BE49-F238E27FC236}">
                    <a16:creationId xmlns:a16="http://schemas.microsoft.com/office/drawing/2014/main" id="{01BF274F-C7B8-44B4-A183-307D8619D2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037E8930-0F22-4558-9432-F18953E32A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2">
                <a:extLst>
                  <a:ext uri="{FF2B5EF4-FFF2-40B4-BE49-F238E27FC236}">
                    <a16:creationId xmlns:a16="http://schemas.microsoft.com/office/drawing/2014/main" id="{9AFC3429-FF29-47FF-A4A8-317A979DB9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3">
                <a:extLst>
                  <a:ext uri="{FF2B5EF4-FFF2-40B4-BE49-F238E27FC236}">
                    <a16:creationId xmlns:a16="http://schemas.microsoft.com/office/drawing/2014/main" id="{91D48543-2C05-4768-80B1-ECA6F88508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4">
                <a:extLst>
                  <a:ext uri="{FF2B5EF4-FFF2-40B4-BE49-F238E27FC236}">
                    <a16:creationId xmlns:a16="http://schemas.microsoft.com/office/drawing/2014/main" id="{3AC527CC-154C-4370-A25B-74AC5B4A63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5">
                <a:extLst>
                  <a:ext uri="{FF2B5EF4-FFF2-40B4-BE49-F238E27FC236}">
                    <a16:creationId xmlns:a16="http://schemas.microsoft.com/office/drawing/2014/main" id="{798B18F5-51C9-4E50-95C5-A850EF5398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6">
                <a:extLst>
                  <a:ext uri="{FF2B5EF4-FFF2-40B4-BE49-F238E27FC236}">
                    <a16:creationId xmlns:a16="http://schemas.microsoft.com/office/drawing/2014/main" id="{15B4CF27-638C-4979-B0FD-6263E13074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27">
                <a:extLst>
                  <a:ext uri="{FF2B5EF4-FFF2-40B4-BE49-F238E27FC236}">
                    <a16:creationId xmlns:a16="http://schemas.microsoft.com/office/drawing/2014/main" id="{236C6A22-48A2-4442-B82D-30DB498272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28">
                <a:extLst>
                  <a:ext uri="{FF2B5EF4-FFF2-40B4-BE49-F238E27FC236}">
                    <a16:creationId xmlns:a16="http://schemas.microsoft.com/office/drawing/2014/main" id="{1BB7BCE1-0D99-412E-ABA6-81412638E9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0" name="Freeform 29">
                <a:extLst>
                  <a:ext uri="{FF2B5EF4-FFF2-40B4-BE49-F238E27FC236}">
                    <a16:creationId xmlns:a16="http://schemas.microsoft.com/office/drawing/2014/main" id="{C20E57E0-0912-44F2-93DA-75E4D13F3B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1" name="Freeform 30">
                <a:extLst>
                  <a:ext uri="{FF2B5EF4-FFF2-40B4-BE49-F238E27FC236}">
                    <a16:creationId xmlns:a16="http://schemas.microsoft.com/office/drawing/2014/main" id="{DF059390-54ED-44F4-983F-92FF36AD94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2" name="Freeform 31">
                <a:extLst>
                  <a:ext uri="{FF2B5EF4-FFF2-40B4-BE49-F238E27FC236}">
                    <a16:creationId xmlns:a16="http://schemas.microsoft.com/office/drawing/2014/main" id="{42D5E9ED-595D-443D-8CDC-D8FCD4021D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72" name="Group 14">
              <a:extLst>
                <a:ext uri="{FF2B5EF4-FFF2-40B4-BE49-F238E27FC236}">
                  <a16:creationId xmlns:a16="http://schemas.microsoft.com/office/drawing/2014/main" id="{DB14A457-C54A-4F1E-91FB-0FEE49877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227597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6" name="Freeform 32">
                <a:extLst>
                  <a:ext uri="{FF2B5EF4-FFF2-40B4-BE49-F238E27FC236}">
                    <a16:creationId xmlns:a16="http://schemas.microsoft.com/office/drawing/2014/main" id="{791F3E2E-D393-464E-84B4-9B30D071AD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3">
                <a:extLst>
                  <a:ext uri="{FF2B5EF4-FFF2-40B4-BE49-F238E27FC236}">
                    <a16:creationId xmlns:a16="http://schemas.microsoft.com/office/drawing/2014/main" id="{EBEEAD6F-6425-4F85-A8A8-4FF19A909B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4">
                <a:extLst>
                  <a:ext uri="{FF2B5EF4-FFF2-40B4-BE49-F238E27FC236}">
                    <a16:creationId xmlns:a16="http://schemas.microsoft.com/office/drawing/2014/main" id="{8AACA44E-9D6C-4708-8D61-D767B6620B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5">
                <a:extLst>
                  <a:ext uri="{FF2B5EF4-FFF2-40B4-BE49-F238E27FC236}">
                    <a16:creationId xmlns:a16="http://schemas.microsoft.com/office/drawing/2014/main" id="{B6E3525F-9937-463E-872C-8EB7C62D10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6">
                <a:extLst>
                  <a:ext uri="{FF2B5EF4-FFF2-40B4-BE49-F238E27FC236}">
                    <a16:creationId xmlns:a16="http://schemas.microsoft.com/office/drawing/2014/main" id="{BE829B0B-C602-40F1-81D1-A55332343D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37">
                <a:extLst>
                  <a:ext uri="{FF2B5EF4-FFF2-40B4-BE49-F238E27FC236}">
                    <a16:creationId xmlns:a16="http://schemas.microsoft.com/office/drawing/2014/main" id="{92660531-24B5-4B97-A4A2-64686E235D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38">
                <a:extLst>
                  <a:ext uri="{FF2B5EF4-FFF2-40B4-BE49-F238E27FC236}">
                    <a16:creationId xmlns:a16="http://schemas.microsoft.com/office/drawing/2014/main" id="{6242D0CE-6FFD-4D17-AC26-BD3E481195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39">
                <a:extLst>
                  <a:ext uri="{FF2B5EF4-FFF2-40B4-BE49-F238E27FC236}">
                    <a16:creationId xmlns:a16="http://schemas.microsoft.com/office/drawing/2014/main" id="{61631F37-AF37-4DB9-8D98-A08586C76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40">
                <a:extLst>
                  <a:ext uri="{FF2B5EF4-FFF2-40B4-BE49-F238E27FC236}">
                    <a16:creationId xmlns:a16="http://schemas.microsoft.com/office/drawing/2014/main" id="{2A2597FF-2F22-40BB-A7B3-19C4DFCFFA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Rectangle 41">
                <a:extLst>
                  <a:ext uri="{FF2B5EF4-FFF2-40B4-BE49-F238E27FC236}">
                    <a16:creationId xmlns:a16="http://schemas.microsoft.com/office/drawing/2014/main" id="{DCC8773C-0113-4046-B222-C8F4080AF3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54" name="Picture 2">
            <a:extLst>
              <a:ext uri="{FF2B5EF4-FFF2-40B4-BE49-F238E27FC236}">
                <a16:creationId xmlns:a16="http://schemas.microsoft.com/office/drawing/2014/main" id="{1B17CCE2-CEEF-40CA-8C4D-0DC2DCA78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32DDD8-F5BB-4BAE-8127-75D1C3BBD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957" y="618518"/>
            <a:ext cx="4747088" cy="147857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Neck </a:t>
            </a:r>
          </a:p>
        </p:txBody>
      </p:sp>
      <p:sp useBgFill="1">
        <p:nvSpPr>
          <p:cNvPr id="56" name="Round Diagonal Corner Rectangle 9">
            <a:extLst>
              <a:ext uri="{FF2B5EF4-FFF2-40B4-BE49-F238E27FC236}">
                <a16:creationId xmlns:a16="http://schemas.microsoft.com/office/drawing/2014/main" id="{66D4F5BA-1D71-49B2-8A7F-6B4EB94D7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50" y="808057"/>
            <a:ext cx="5286376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8330844-7ECF-4C92-97ED-35C92E819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118988" y="2080918"/>
            <a:ext cx="4635583" cy="270022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E4918-3BF1-43C3-835F-DF7A40AEF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9957" y="2249487"/>
            <a:ext cx="4747087" cy="3541714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Torticollis</a:t>
            </a:r>
          </a:p>
          <a:p>
            <a:r>
              <a:rPr lang="en-US" dirty="0">
                <a:solidFill>
                  <a:srgbClr val="FFFFFF"/>
                </a:solidFill>
              </a:rPr>
              <a:t>Can happen suddenly</a:t>
            </a:r>
          </a:p>
          <a:p>
            <a:r>
              <a:rPr lang="en-US" dirty="0">
                <a:solidFill>
                  <a:srgbClr val="FFFFFF"/>
                </a:solidFill>
              </a:rPr>
              <a:t>Usually results from a sternocleidomastoid muscle spasm or trapezius muscle injury  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** retropharyngeal abscess- common between 2-4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4888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77626-5401-425B-90A0-D9BFD654E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good history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511EF-C540-429E-A18E-4DAED6189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How old is the child? </a:t>
            </a:r>
          </a:p>
          <a:p>
            <a:r>
              <a:rPr lang="en-US" dirty="0"/>
              <a:t>When did it develop? </a:t>
            </a:r>
          </a:p>
          <a:p>
            <a:r>
              <a:rPr lang="en-US" dirty="0"/>
              <a:t>How long has it been present</a:t>
            </a:r>
          </a:p>
          <a:p>
            <a:r>
              <a:rPr lang="en-US" dirty="0"/>
              <a:t>Was it acute onset or insidious</a:t>
            </a:r>
          </a:p>
          <a:p>
            <a:r>
              <a:rPr lang="en-US" dirty="0"/>
              <a:t>Trauma?\Fever </a:t>
            </a:r>
          </a:p>
          <a:p>
            <a:r>
              <a:rPr lang="en-US" dirty="0"/>
              <a:t>Recent neck infection? </a:t>
            </a:r>
          </a:p>
          <a:p>
            <a:r>
              <a:rPr lang="en-US" dirty="0"/>
              <a:t>Associated symptoms vomiting, HA , neurologic deficit, ataxia </a:t>
            </a:r>
          </a:p>
          <a:p>
            <a:r>
              <a:rPr lang="en-US" dirty="0"/>
              <a:t>New medications? </a:t>
            </a:r>
          </a:p>
        </p:txBody>
      </p:sp>
    </p:spTree>
    <p:extLst>
      <p:ext uri="{BB962C8B-B14F-4D97-AF65-F5344CB8AC3E}">
        <p14:creationId xmlns:p14="http://schemas.microsoft.com/office/powerpoint/2010/main" val="3345264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263A4-CF8A-457F-8462-486FA39FB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Persistent Lymphadenopathy </a:t>
            </a:r>
          </a:p>
        </p:txBody>
      </p:sp>
      <p:sp>
        <p:nvSpPr>
          <p:cNvPr id="15" name="Content Placeholder 12">
            <a:extLst>
              <a:ext uri="{FF2B5EF4-FFF2-40B4-BE49-F238E27FC236}">
                <a16:creationId xmlns:a16="http://schemas.microsoft.com/office/drawing/2014/main" id="{7A50B5E1-55F7-4E7E-8AA9-842D33312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844521" cy="3541714"/>
          </a:xfrm>
        </p:spPr>
        <p:txBody>
          <a:bodyPr anchor="ctr">
            <a:normAutofit/>
          </a:bodyPr>
          <a:lstStyle/>
          <a:p>
            <a:r>
              <a:rPr lang="en-US" dirty="0"/>
              <a:t>No signs or symptoms of sore throat </a:t>
            </a:r>
          </a:p>
          <a:p>
            <a:r>
              <a:rPr lang="en-US" dirty="0"/>
              <a:t>Persistent swollen lymph nodes </a:t>
            </a:r>
          </a:p>
          <a:p>
            <a:r>
              <a:rPr lang="en-US" dirty="0"/>
              <a:t>Get CBC and peripheral smear</a:t>
            </a:r>
          </a:p>
          <a:p>
            <a:r>
              <a:rPr lang="en-US" dirty="0"/>
              <a:t>CT of chest  </a:t>
            </a:r>
          </a:p>
        </p:txBody>
      </p:sp>
      <p:sp>
        <p:nvSpPr>
          <p:cNvPr id="16" name="Round Diagonal Corner Rectangle 8">
            <a:extLst>
              <a:ext uri="{FF2B5EF4-FFF2-40B4-BE49-F238E27FC236}">
                <a16:creationId xmlns:a16="http://schemas.microsoft.com/office/drawing/2014/main" id="{5753A023-A17D-42EE-9269-5BEBF39E7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2334" y="2249487"/>
            <a:ext cx="4655075" cy="354171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90519624-A433-4B49-9588-2C0ADEAFFC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1439" r="31300" b="-1"/>
          <a:stretch/>
        </p:blipFill>
        <p:spPr>
          <a:xfrm>
            <a:off x="6706866" y="2571219"/>
            <a:ext cx="1928388" cy="2898249"/>
          </a:xfrm>
          <a:prstGeom prst="rect">
            <a:avLst/>
          </a:prstGeom>
        </p:spPr>
      </p:pic>
      <p:pic>
        <p:nvPicPr>
          <p:cNvPr id="8" name="Content Placeholder 7" descr="A small child smiling at the camera&#10;&#10;Description automatically generated">
            <a:extLst>
              <a:ext uri="{FF2B5EF4-FFF2-40B4-BE49-F238E27FC236}">
                <a16:creationId xmlns:a16="http://schemas.microsoft.com/office/drawing/2014/main" id="{77FA511E-6767-4CA0-B3FB-1F93F90164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r="2" b="1685"/>
          <a:stretch/>
        </p:blipFill>
        <p:spPr>
          <a:xfrm>
            <a:off x="8798982" y="2571219"/>
            <a:ext cx="1928388" cy="2898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E799A6-852E-4ECE-9C4E-D15CAD855A13}"/>
              </a:ext>
            </a:extLst>
          </p:cNvPr>
          <p:cNvSpPr txBox="1"/>
          <p:nvPr/>
        </p:nvSpPr>
        <p:spPr>
          <a:xfrm>
            <a:off x="9942666" y="6870700"/>
            <a:ext cx="224933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s://en.wikipedia.org/wiki/Lymph_no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7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C50D96-337A-4FAD-AD08-46E3465FB368}"/>
              </a:ext>
            </a:extLst>
          </p:cNvPr>
          <p:cNvSpPr txBox="1"/>
          <p:nvPr/>
        </p:nvSpPr>
        <p:spPr>
          <a:xfrm>
            <a:off x="7680632" y="6870700"/>
            <a:ext cx="224933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6" tooltip="http://pl.wikipedia.org/wiki/nagminne_zapalenie_przyuszni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7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853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213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Tw Cen MT</vt:lpstr>
      <vt:lpstr>Circuit</vt:lpstr>
      <vt:lpstr>Head, Neck, Lymphatics – Peds  </vt:lpstr>
      <vt:lpstr>Plagiocephaly</vt:lpstr>
      <vt:lpstr> </vt:lpstr>
      <vt:lpstr>Neck </vt:lpstr>
      <vt:lpstr>Get good history </vt:lpstr>
      <vt:lpstr>Persistent Lymphadenopathy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Head, Neck, Lymphatics – Peds</dc:title>
  <dc:creator>Berger, Carol</dc:creator>
  <cp:lastModifiedBy>Berger, Carol</cp:lastModifiedBy>
  <cp:revision>2</cp:revision>
  <dcterms:created xsi:type="dcterms:W3CDTF">2020-11-25T00:09:57Z</dcterms:created>
  <dcterms:modified xsi:type="dcterms:W3CDTF">2020-11-25T00:19:11Z</dcterms:modified>
</cp:coreProperties>
</file>