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2" r:id="rId3"/>
    <p:sldId id="270" r:id="rId4"/>
    <p:sldId id="271" r:id="rId5"/>
    <p:sldId id="277" r:id="rId6"/>
    <p:sldId id="278" r:id="rId7"/>
    <p:sldId id="274" r:id="rId8"/>
    <p:sldId id="264" r:id="rId9"/>
    <p:sldId id="267" r:id="rId10"/>
    <p:sldId id="272" r:id="rId11"/>
    <p:sldId id="273" r:id="rId12"/>
    <p:sldId id="275" r:id="rId13"/>
    <p:sldId id="268" r:id="rId14"/>
    <p:sldId id="279" r:id="rId15"/>
    <p:sldId id="276" r:id="rId16"/>
    <p:sldId id="28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ger, Carol" initials="BC" lastIdx="1" clrIdx="0">
    <p:extLst>
      <p:ext uri="{19B8F6BF-5375-455C-9EA6-DF929625EA0E}">
        <p15:presenceInfo xmlns:p15="http://schemas.microsoft.com/office/powerpoint/2012/main" userId="S::cberger@maryville.edu::1a8b9c0d-9281-4539-9a47-09937eba48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72D039-89D5-4E28-B063-A8E5A9161D43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4285B6-11F6-4A49-B331-AF30B0D231E3}">
      <dgm:prSet/>
      <dgm:spPr/>
      <dgm:t>
        <a:bodyPr/>
        <a:lstStyle/>
        <a:p>
          <a:r>
            <a:rPr lang="en-US"/>
            <a:t>Abnormal development of the acetabulum and proximal femur and mechanical instability of the hip joints. </a:t>
          </a:r>
        </a:p>
      </dgm:t>
    </dgm:pt>
    <dgm:pt modelId="{4CE68D08-D891-4D84-A57A-E9D59BA18DFA}" type="parTrans" cxnId="{A5644747-35DF-43A4-93E1-6DF7E066D05F}">
      <dgm:prSet/>
      <dgm:spPr/>
      <dgm:t>
        <a:bodyPr/>
        <a:lstStyle/>
        <a:p>
          <a:endParaRPr lang="en-US"/>
        </a:p>
      </dgm:t>
    </dgm:pt>
    <dgm:pt modelId="{90DCA3C3-30AE-45D6-8C04-2E725AE68815}" type="sibTrans" cxnId="{A5644747-35DF-43A4-93E1-6DF7E066D05F}">
      <dgm:prSet/>
      <dgm:spPr/>
      <dgm:t>
        <a:bodyPr/>
        <a:lstStyle/>
        <a:p>
          <a:endParaRPr lang="en-US"/>
        </a:p>
      </dgm:t>
    </dgm:pt>
    <dgm:pt modelId="{990A586B-D91E-4C32-AFB9-7534C35C198A}">
      <dgm:prSet/>
      <dgm:spPr/>
      <dgm:t>
        <a:bodyPr/>
        <a:lstStyle/>
        <a:p>
          <a:r>
            <a:rPr lang="en-US" dirty="0"/>
            <a:t>Newborns typically can have this but it will normally resolve. </a:t>
          </a:r>
        </a:p>
      </dgm:t>
    </dgm:pt>
    <dgm:pt modelId="{6AD274A2-5FB7-4072-9D5A-EA3E8FFCCFF4}" type="parTrans" cxnId="{BACA7210-2D0E-4D24-B165-CCB685E13ADE}">
      <dgm:prSet/>
      <dgm:spPr/>
      <dgm:t>
        <a:bodyPr/>
        <a:lstStyle/>
        <a:p>
          <a:endParaRPr lang="en-US"/>
        </a:p>
      </dgm:t>
    </dgm:pt>
    <dgm:pt modelId="{8B0104BD-507C-41BF-B074-6DBAA46A0550}" type="sibTrans" cxnId="{BACA7210-2D0E-4D24-B165-CCB685E13ADE}">
      <dgm:prSet/>
      <dgm:spPr/>
      <dgm:t>
        <a:bodyPr/>
        <a:lstStyle/>
        <a:p>
          <a:endParaRPr lang="en-US"/>
        </a:p>
      </dgm:t>
    </dgm:pt>
    <dgm:pt modelId="{9F8DAAC0-D1CA-439F-8E45-067828A7A63F}" type="pres">
      <dgm:prSet presAssocID="{DC72D039-89D5-4E28-B063-A8E5A9161D4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5C5ED3C-97CD-4797-9285-A01D83AFC8DE}" type="pres">
      <dgm:prSet presAssocID="{624285B6-11F6-4A49-B331-AF30B0D231E3}" presName="hierRoot1" presStyleCnt="0"/>
      <dgm:spPr/>
    </dgm:pt>
    <dgm:pt modelId="{CB58F99E-21F6-4C27-9669-28C21AF96839}" type="pres">
      <dgm:prSet presAssocID="{624285B6-11F6-4A49-B331-AF30B0D231E3}" presName="composite" presStyleCnt="0"/>
      <dgm:spPr/>
    </dgm:pt>
    <dgm:pt modelId="{7302DD2A-4264-4289-B3D0-2EEE52D3F6C1}" type="pres">
      <dgm:prSet presAssocID="{624285B6-11F6-4A49-B331-AF30B0D231E3}" presName="background" presStyleLbl="node0" presStyleIdx="0" presStyleCnt="2"/>
      <dgm:spPr/>
    </dgm:pt>
    <dgm:pt modelId="{BF841E2D-32F0-4B2D-81D2-6D5D4291E901}" type="pres">
      <dgm:prSet presAssocID="{624285B6-11F6-4A49-B331-AF30B0D231E3}" presName="text" presStyleLbl="fgAcc0" presStyleIdx="0" presStyleCnt="2">
        <dgm:presLayoutVars>
          <dgm:chPref val="3"/>
        </dgm:presLayoutVars>
      </dgm:prSet>
      <dgm:spPr/>
    </dgm:pt>
    <dgm:pt modelId="{D445841B-555F-41EB-92D8-43BF8FB2FEE8}" type="pres">
      <dgm:prSet presAssocID="{624285B6-11F6-4A49-B331-AF30B0D231E3}" presName="hierChild2" presStyleCnt="0"/>
      <dgm:spPr/>
    </dgm:pt>
    <dgm:pt modelId="{A7D8D0F5-7AD2-466C-9943-92CF7F3586F9}" type="pres">
      <dgm:prSet presAssocID="{990A586B-D91E-4C32-AFB9-7534C35C198A}" presName="hierRoot1" presStyleCnt="0"/>
      <dgm:spPr/>
    </dgm:pt>
    <dgm:pt modelId="{E8F21F6F-91C2-4487-A523-AB56503081D5}" type="pres">
      <dgm:prSet presAssocID="{990A586B-D91E-4C32-AFB9-7534C35C198A}" presName="composite" presStyleCnt="0"/>
      <dgm:spPr/>
    </dgm:pt>
    <dgm:pt modelId="{CB149AE0-6169-413E-A97E-3F0CB36034D3}" type="pres">
      <dgm:prSet presAssocID="{990A586B-D91E-4C32-AFB9-7534C35C198A}" presName="background" presStyleLbl="node0" presStyleIdx="1" presStyleCnt="2"/>
      <dgm:spPr/>
    </dgm:pt>
    <dgm:pt modelId="{93A647E6-6EB3-4DB3-B84E-FFCBC21D0EDE}" type="pres">
      <dgm:prSet presAssocID="{990A586B-D91E-4C32-AFB9-7534C35C198A}" presName="text" presStyleLbl="fgAcc0" presStyleIdx="1" presStyleCnt="2">
        <dgm:presLayoutVars>
          <dgm:chPref val="3"/>
        </dgm:presLayoutVars>
      </dgm:prSet>
      <dgm:spPr/>
    </dgm:pt>
    <dgm:pt modelId="{9E1C30E6-EDE0-4BF0-AF9D-9164CACBCD74}" type="pres">
      <dgm:prSet presAssocID="{990A586B-D91E-4C32-AFB9-7534C35C198A}" presName="hierChild2" presStyleCnt="0"/>
      <dgm:spPr/>
    </dgm:pt>
  </dgm:ptLst>
  <dgm:cxnLst>
    <dgm:cxn modelId="{BACA7210-2D0E-4D24-B165-CCB685E13ADE}" srcId="{DC72D039-89D5-4E28-B063-A8E5A9161D43}" destId="{990A586B-D91E-4C32-AFB9-7534C35C198A}" srcOrd="1" destOrd="0" parTransId="{6AD274A2-5FB7-4072-9D5A-EA3E8FFCCFF4}" sibTransId="{8B0104BD-507C-41BF-B074-6DBAA46A0550}"/>
    <dgm:cxn modelId="{E1BC1111-26E8-4670-AD14-0DDC09C1E586}" type="presOf" srcId="{990A586B-D91E-4C32-AFB9-7534C35C198A}" destId="{93A647E6-6EB3-4DB3-B84E-FFCBC21D0EDE}" srcOrd="0" destOrd="0" presId="urn:microsoft.com/office/officeart/2005/8/layout/hierarchy1"/>
    <dgm:cxn modelId="{A5644747-35DF-43A4-93E1-6DF7E066D05F}" srcId="{DC72D039-89D5-4E28-B063-A8E5A9161D43}" destId="{624285B6-11F6-4A49-B331-AF30B0D231E3}" srcOrd="0" destOrd="0" parTransId="{4CE68D08-D891-4D84-A57A-E9D59BA18DFA}" sibTransId="{90DCA3C3-30AE-45D6-8C04-2E725AE68815}"/>
    <dgm:cxn modelId="{1006DC71-F821-4765-920F-72E6B1A7A5E5}" type="presOf" srcId="{DC72D039-89D5-4E28-B063-A8E5A9161D43}" destId="{9F8DAAC0-D1CA-439F-8E45-067828A7A63F}" srcOrd="0" destOrd="0" presId="urn:microsoft.com/office/officeart/2005/8/layout/hierarchy1"/>
    <dgm:cxn modelId="{F8AAEEB7-602E-4AAA-9099-4E501DC0C0DA}" type="presOf" srcId="{624285B6-11F6-4A49-B331-AF30B0D231E3}" destId="{BF841E2D-32F0-4B2D-81D2-6D5D4291E901}" srcOrd="0" destOrd="0" presId="urn:microsoft.com/office/officeart/2005/8/layout/hierarchy1"/>
    <dgm:cxn modelId="{05450D35-F25A-45D0-A176-E7350603A857}" type="presParOf" srcId="{9F8DAAC0-D1CA-439F-8E45-067828A7A63F}" destId="{85C5ED3C-97CD-4797-9285-A01D83AFC8DE}" srcOrd="0" destOrd="0" presId="urn:microsoft.com/office/officeart/2005/8/layout/hierarchy1"/>
    <dgm:cxn modelId="{5F925D66-31BB-4870-AB7C-3610BF63B5EC}" type="presParOf" srcId="{85C5ED3C-97CD-4797-9285-A01D83AFC8DE}" destId="{CB58F99E-21F6-4C27-9669-28C21AF96839}" srcOrd="0" destOrd="0" presId="urn:microsoft.com/office/officeart/2005/8/layout/hierarchy1"/>
    <dgm:cxn modelId="{3076BF08-AAD2-4D29-82CF-96B232C42C49}" type="presParOf" srcId="{CB58F99E-21F6-4C27-9669-28C21AF96839}" destId="{7302DD2A-4264-4289-B3D0-2EEE52D3F6C1}" srcOrd="0" destOrd="0" presId="urn:microsoft.com/office/officeart/2005/8/layout/hierarchy1"/>
    <dgm:cxn modelId="{3A8492AF-8110-459C-B69C-B879089DF3EB}" type="presParOf" srcId="{CB58F99E-21F6-4C27-9669-28C21AF96839}" destId="{BF841E2D-32F0-4B2D-81D2-6D5D4291E901}" srcOrd="1" destOrd="0" presId="urn:microsoft.com/office/officeart/2005/8/layout/hierarchy1"/>
    <dgm:cxn modelId="{A01C4045-2FF7-472F-9633-95B8E663C576}" type="presParOf" srcId="{85C5ED3C-97CD-4797-9285-A01D83AFC8DE}" destId="{D445841B-555F-41EB-92D8-43BF8FB2FEE8}" srcOrd="1" destOrd="0" presId="urn:microsoft.com/office/officeart/2005/8/layout/hierarchy1"/>
    <dgm:cxn modelId="{8834DC93-6A60-4DC8-BDCC-4CE9C0B66086}" type="presParOf" srcId="{9F8DAAC0-D1CA-439F-8E45-067828A7A63F}" destId="{A7D8D0F5-7AD2-466C-9943-92CF7F3586F9}" srcOrd="1" destOrd="0" presId="urn:microsoft.com/office/officeart/2005/8/layout/hierarchy1"/>
    <dgm:cxn modelId="{3ECFD85E-FE95-4D6B-AA16-A6234950A0AE}" type="presParOf" srcId="{A7D8D0F5-7AD2-466C-9943-92CF7F3586F9}" destId="{E8F21F6F-91C2-4487-A523-AB56503081D5}" srcOrd="0" destOrd="0" presId="urn:microsoft.com/office/officeart/2005/8/layout/hierarchy1"/>
    <dgm:cxn modelId="{7B1B784F-A3E7-41BD-A616-FAD1B3961E7A}" type="presParOf" srcId="{E8F21F6F-91C2-4487-A523-AB56503081D5}" destId="{CB149AE0-6169-413E-A97E-3F0CB36034D3}" srcOrd="0" destOrd="0" presId="urn:microsoft.com/office/officeart/2005/8/layout/hierarchy1"/>
    <dgm:cxn modelId="{D70B25C0-0EF7-4A11-A209-4B218CDAEC48}" type="presParOf" srcId="{E8F21F6F-91C2-4487-A523-AB56503081D5}" destId="{93A647E6-6EB3-4DB3-B84E-FFCBC21D0EDE}" srcOrd="1" destOrd="0" presId="urn:microsoft.com/office/officeart/2005/8/layout/hierarchy1"/>
    <dgm:cxn modelId="{1182146E-1403-4ADB-B595-895FEDABD13E}" type="presParOf" srcId="{A7D8D0F5-7AD2-466C-9943-92CF7F3586F9}" destId="{9E1C30E6-EDE0-4BF0-AF9D-9164CACBCD7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2DD2A-4264-4289-B3D0-2EEE52D3F6C1}">
      <dsp:nvSpPr>
        <dsp:cNvPr id="0" name=""/>
        <dsp:cNvSpPr/>
      </dsp:nvSpPr>
      <dsp:spPr>
        <a:xfrm>
          <a:off x="6287" y="1368"/>
          <a:ext cx="4240038" cy="26924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841E2D-32F0-4B2D-81D2-6D5D4291E901}">
      <dsp:nvSpPr>
        <dsp:cNvPr id="0" name=""/>
        <dsp:cNvSpPr/>
      </dsp:nvSpPr>
      <dsp:spPr>
        <a:xfrm>
          <a:off x="477403" y="448927"/>
          <a:ext cx="4240038" cy="26924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Abnormal development of the acetabulum and proximal femur and mechanical instability of the hip joints. </a:t>
          </a:r>
        </a:p>
      </dsp:txBody>
      <dsp:txXfrm>
        <a:off x="556261" y="527785"/>
        <a:ext cx="4082322" cy="2534708"/>
      </dsp:txXfrm>
    </dsp:sp>
    <dsp:sp modelId="{CB149AE0-6169-413E-A97E-3F0CB36034D3}">
      <dsp:nvSpPr>
        <dsp:cNvPr id="0" name=""/>
        <dsp:cNvSpPr/>
      </dsp:nvSpPr>
      <dsp:spPr>
        <a:xfrm>
          <a:off x="5188557" y="1368"/>
          <a:ext cx="4240038" cy="26924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A647E6-6EB3-4DB3-B84E-FFCBC21D0EDE}">
      <dsp:nvSpPr>
        <dsp:cNvPr id="0" name=""/>
        <dsp:cNvSpPr/>
      </dsp:nvSpPr>
      <dsp:spPr>
        <a:xfrm>
          <a:off x="5659673" y="448927"/>
          <a:ext cx="4240038" cy="26924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Newborns typically can have this but it will normally resolve. </a:t>
          </a:r>
        </a:p>
      </dsp:txBody>
      <dsp:txXfrm>
        <a:off x="5738531" y="527785"/>
        <a:ext cx="4082322" cy="2534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40375-768D-4E65-AB65-28EDEECB3B50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92E47-D7AE-4E58-977B-6E4970331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92E47-D7AE-4E58-977B-6E49703314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2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8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5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7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6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4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33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0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9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59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6175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73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02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55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6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02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://morphopedics.wikidot.com/meniscal-tear" TargetMode="Externa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://morphopedics.wikidot.com/meniscal-tea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ottawarules.ca/ankle_rules" TargetMode="Externa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68F39D-867D-4AFF-94C4-C3829AD5C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8EC3C6AD-76A6-4B9E-9700-E70BCEA5BC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DC213DD1-BF02-41F7-80A7-E6A5694F5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BF5027A-3261-4164-89EF-A02C08ADE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0066" y="1122363"/>
            <a:ext cx="5397933" cy="2387600"/>
          </a:xfrm>
        </p:spPr>
        <p:txBody>
          <a:bodyPr>
            <a:normAutofit/>
          </a:bodyPr>
          <a:lstStyle/>
          <a:p>
            <a:r>
              <a:rPr lang="en-US" dirty="0" err="1"/>
              <a:t>Orhto</a:t>
            </a:r>
            <a:r>
              <a:rPr lang="en-US" dirty="0"/>
              <a:t>– PEDS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39669F-4630-4B4D-81BA-F49C628E2A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06"/>
          <a:stretch/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466CCD0-FEF9-460D-9FB6-11613A492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F642B7E9-F9AF-4BC0-B586-E7B0E8E8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16CE5EA6-3C76-4E5C-9257-D6A61A31C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D7BCC42-B325-4F92-B500-14A2933DA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197BF445-29BA-4C54-A1B4-A4390F022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10C1630-E8C0-489C-8FFB-C9BBAEDE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8778BE5-6D1F-4629-A045-8A87E2C75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7885ADB-F1C4-4FF3-93CD-7C9337E87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59FC4F71-6E39-414E-9F39-CE1479FF8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FC9614F-1D2C-4CAC-8CE9-32DC7D863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2A872F50-76EA-4A5B-AA68-3CE2E2673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CE389546-6A1F-4203-ACD1-BC17DDBFB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1BA89DC9-FE9A-4228-A4BE-D3A37F865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A3E79A5-9B81-48B5-B96F-8D55B02FD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A76D4D27-C537-45E4-96DE-C5FD2C9A3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C1B158DD-2DCB-42FF-B1FE-3C947FEF0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3307DC3E-0C6E-4E70-AFA2-96538CE3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53A9F721-7EE3-4844-BB91-0B995BAC1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8F057800-5B8F-4775-805B-89727A78A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FC6DF692-3394-4FDD-92BA-CA0C41EB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B825CD97-262B-4A33-B1E5-55F0D81F4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F00EA2FE-C735-4E1E-B9DC-636C49061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95B50260-0DDF-4260-8DC1-D504B0643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BBB491EB-35C1-4159-94B2-A367ADC13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7EAA4E1C-EC83-44E0-A4AB-4B0F509A8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BE561717-C43F-46C1-BBCE-C830DE4A1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CC840BC4-F1CE-4A1B-A1DE-BB922689E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03B586C7-6126-46E0-9BEF-522798686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45C5C565-0EB6-4E0C-9752-84084CDBB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5CABC7BF-500C-4275-9EAA-9563EF43C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C7AA982B-BB49-4311-A724-81AAF8AB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89D49DD1-C07D-4ADD-BD4A-D6AA72575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4359B9DB-1A95-4934-A839-A76774D79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2B7EEF08-F28B-48E9-BA1D-E61AC6201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E846B9B0-7D1C-4E1B-9256-7F25E8E88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E31B0CE6-7913-4D1C-AC18-2ED44DF92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0F3517CE-D006-4218-9BB0-65269371E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DE7DB798-CAAE-42A3-BDFE-D6AD0E0DA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07A53F87-B4E0-4C4E-B913-D336D8993D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587D3AD0-B188-4D2E-A497-5180C1F22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E8B4429B-56DB-4ED5-8296-1C4EB6AE0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5">
              <a:extLst>
                <a:ext uri="{FF2B5EF4-FFF2-40B4-BE49-F238E27FC236}">
                  <a16:creationId xmlns:a16="http://schemas.microsoft.com/office/drawing/2014/main" id="{ABBE178E-641F-4008-8760-5134D226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BB7A09DD-4AE2-4235-BCBA-B52CB79867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64DBEF94-3525-4008-AD35-D566A238B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1C0CEBA3-32C8-4D37-BBD0-8863B008E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D12DBC8B-AE05-43C6-BF30-3F9CDADE9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47D642DC-B097-481B-8F32-671DE6AB5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0D7CD8F4-0787-4106-9E76-FF0AFA0AC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3ED06726-52C5-468C-BEA2-0194993F8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1541CE8F-816C-4189-8522-7AAA7EABD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3D0F8D98-15AC-458C-B872-777F4BBF3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C9DE1ACE-C20F-4504-B0A1-5A37CA0D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E4BDEE62-868F-49A1-B97A-DE8EDC86F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B71AB3E3-099B-47DC-AD0D-215F18FD3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7D4B7844-C6A2-45AA-9147-C1CEC0CB8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6E1971-1C4C-46C8-A821-637664280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70" name="Freeform 32">
              <a:extLst>
                <a:ext uri="{FF2B5EF4-FFF2-40B4-BE49-F238E27FC236}">
                  <a16:creationId xmlns:a16="http://schemas.microsoft.com/office/drawing/2014/main" id="{35FAC14F-8CA0-40F3-ADE4-31DBF8BD79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33">
              <a:extLst>
                <a:ext uri="{FF2B5EF4-FFF2-40B4-BE49-F238E27FC236}">
                  <a16:creationId xmlns:a16="http://schemas.microsoft.com/office/drawing/2014/main" id="{778F8CB9-0C96-4B66-B943-C5BF1A1B5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34">
              <a:extLst>
                <a:ext uri="{FF2B5EF4-FFF2-40B4-BE49-F238E27FC236}">
                  <a16:creationId xmlns:a16="http://schemas.microsoft.com/office/drawing/2014/main" id="{DB1C8E93-74F9-42A0-B326-E06DC9C584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35">
              <a:extLst>
                <a:ext uri="{FF2B5EF4-FFF2-40B4-BE49-F238E27FC236}">
                  <a16:creationId xmlns:a16="http://schemas.microsoft.com/office/drawing/2014/main" id="{EC6EA429-8E16-49E0-82D7-5846CDA76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36">
              <a:extLst>
                <a:ext uri="{FF2B5EF4-FFF2-40B4-BE49-F238E27FC236}">
                  <a16:creationId xmlns:a16="http://schemas.microsoft.com/office/drawing/2014/main" id="{8F64C508-2357-44C9-93D8-FC81B85AE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37">
              <a:extLst>
                <a:ext uri="{FF2B5EF4-FFF2-40B4-BE49-F238E27FC236}">
                  <a16:creationId xmlns:a16="http://schemas.microsoft.com/office/drawing/2014/main" id="{82F6F3F7-8F51-41B4-AC2B-699593A1F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8">
              <a:extLst>
                <a:ext uri="{FF2B5EF4-FFF2-40B4-BE49-F238E27FC236}">
                  <a16:creationId xmlns:a16="http://schemas.microsoft.com/office/drawing/2014/main" id="{6F2FC65A-DA31-4602-B324-E53F76BD9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9">
              <a:extLst>
                <a:ext uri="{FF2B5EF4-FFF2-40B4-BE49-F238E27FC236}">
                  <a16:creationId xmlns:a16="http://schemas.microsoft.com/office/drawing/2014/main" id="{0E9B7CF9-E3CC-495E-A513-A8A1C2422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40">
              <a:extLst>
                <a:ext uri="{FF2B5EF4-FFF2-40B4-BE49-F238E27FC236}">
                  <a16:creationId xmlns:a16="http://schemas.microsoft.com/office/drawing/2014/main" id="{35C09477-23EA-4E6A-A8C2-5B447B25E9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Rectangle 41">
              <a:extLst>
                <a:ext uri="{FF2B5EF4-FFF2-40B4-BE49-F238E27FC236}">
                  <a16:creationId xmlns:a16="http://schemas.microsoft.com/office/drawing/2014/main" id="{80A5D070-0FE6-4F72-8077-E259B2D35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22483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9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0F1CF9-A25D-4A2B-AA11-64AA6FB2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Boxer Fracture </a:t>
            </a:r>
            <a:br>
              <a:rPr lang="en-US" sz="3200"/>
            </a:br>
            <a:br>
              <a:rPr lang="en-US" sz="3200"/>
            </a:br>
            <a:r>
              <a:rPr lang="en-US" sz="320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E64927-4CBD-4344-824C-7DFA135A6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Common in Young adults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This does not occur from a FALL! </a:t>
            </a:r>
          </a:p>
        </p:txBody>
      </p:sp>
      <p:pic>
        <p:nvPicPr>
          <p:cNvPr id="92" name="Content Placeholder 6">
            <a:extLst>
              <a:ext uri="{FF2B5EF4-FFF2-40B4-BE49-F238E27FC236}">
                <a16:creationId xmlns:a16="http://schemas.microsoft.com/office/drawing/2014/main" id="{A05FB396-C248-48A6-BC7B-BC19366EA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70421"/>
            <a:ext cx="5456279" cy="409220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02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3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14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9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7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68659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CB88-43A9-459E-9ABE-7EF46DD3F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Gamekeepers THUMB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4685E-8701-4AAE-8BED-502DB3333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28521D1-732C-4BE4-9C75-0DCA0F04A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788" y="1952992"/>
            <a:ext cx="5715320" cy="428649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B58A2C-159F-4B9D-816C-20FDD4F54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2992"/>
            <a:ext cx="5715319" cy="428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29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2">
            <a:extLst>
              <a:ext uri="{FF2B5EF4-FFF2-40B4-BE49-F238E27FC236}">
                <a16:creationId xmlns:a16="http://schemas.microsoft.com/office/drawing/2014/main" id="{42A62C1E-C074-4B9F-A126-5A6EB8091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1" name="Group 17">
            <a:extLst>
              <a:ext uri="{FF2B5EF4-FFF2-40B4-BE49-F238E27FC236}">
                <a16:creationId xmlns:a16="http://schemas.microsoft.com/office/drawing/2014/main" id="{AFAAC72B-1468-4A61-818C-9D6740A34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DE7BA23F-CC7D-4F24-AA5D-87499F5982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01DA9AA6-9ED7-44A9-B89A-11D0F25AE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A01F0F80-5D96-4187-B1CF-7B7431005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Rectangle 8">
              <a:extLst>
                <a:ext uri="{FF2B5EF4-FFF2-40B4-BE49-F238E27FC236}">
                  <a16:creationId xmlns:a16="http://schemas.microsoft.com/office/drawing/2014/main" id="{91BC74D8-180D-4752-8DB9-505286F1A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2BE69DAC-23FF-40E7-85CE-FBD085B37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382513DE-28E5-4321-8AD8-DFF9A5D88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AB55DF4F-428E-4489-BE27-817642043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1B7FA976-0B14-4F79-8941-DE4DBC021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CEFDC5BE-6BCF-4416-9519-1BD9689B7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FDB8EB04-E349-4D57-BBB2-92BFE4450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7D4FB99B-8938-4DEB-A48C-3BE646BA6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668F5E6F-41A9-43EC-993A-5521B263D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5A1F62AA-D053-4902-92FF-68F46F1AE6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54B35167-8C7F-4B4F-8237-6D71249C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5E227694-C57C-4F1D-AF07-8D0EC3F68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5839C01B-00BF-4880-B3D7-88C84DD1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66C6C7C1-7ACD-4545-BA06-5379AA3CCF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28491955-6EBA-4E18-A945-B932BF040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75E5F549-BC29-4753-AFF3-51A22F953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843F9AF2-0061-417E-A0DD-D7C44548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441782E9-AB6A-4CF3-9891-3296C9F46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0011C945-E97D-4B05-AEF3-C4B7E14C1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E027A564-E1CF-4BD2-B2A3-05DFEA1D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3EDB7B30-4D98-4873-83A0-409BFA725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5213EC14-8315-452D-8459-3D37691A3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9A398B2F-C37F-4EEA-A23D-51B55F600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FA8C1A2E-3302-4D50-BE7D-4A4BDD25E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B777039-FD88-4624-86A1-2466E07CB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Rectangle 33">
              <a:extLst>
                <a:ext uri="{FF2B5EF4-FFF2-40B4-BE49-F238E27FC236}">
                  <a16:creationId xmlns:a16="http://schemas.microsoft.com/office/drawing/2014/main" id="{F5BBAC42-91EE-4166-AE92-D9B8E93A6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C4F2A499-1D75-4098-A69A-46F1BBCDE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BEC3B11A-8CD5-49CE-B430-62523671C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6DF23043-CE13-4BD7-A5B1-160E54D26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855D1673-334D-4ADA-B7A4-3A93ABA0F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A0540102-6F39-4192-B853-36A8304CA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FE7B2F63-B5E0-457B-8BDA-296AF0D6D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8AE74BF9-DD70-4138-AEA2-9E92FA54C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D57F9876-DDD6-4CDB-8CA3-3111229CB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D47958BA-B87B-43D9-B93E-988D8F206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6803A143-4A93-479A-859F-BC981C5E7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5CC5C31E-616F-4351-944F-550BD278E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Rectangle 45">
              <a:extLst>
                <a:ext uri="{FF2B5EF4-FFF2-40B4-BE49-F238E27FC236}">
                  <a16:creationId xmlns:a16="http://schemas.microsoft.com/office/drawing/2014/main" id="{E8BB0EFF-C194-4679-AEC8-C6FADD255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id="{5C5DCB57-D4AE-4565-AC0D-3CADFE7FD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93D5FBB1-89CF-4233-BE4A-80A60AA22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159AEC9A-0D77-41B5-847A-9DC41199E2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id="{ED3F4044-CEFD-495A-8475-FC1A31C7CA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0">
              <a:extLst>
                <a:ext uri="{FF2B5EF4-FFF2-40B4-BE49-F238E27FC236}">
                  <a16:creationId xmlns:a16="http://schemas.microsoft.com/office/drawing/2014/main" id="{F757E84F-F23F-433B-AFFC-2458F7958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1">
              <a:extLst>
                <a:ext uri="{FF2B5EF4-FFF2-40B4-BE49-F238E27FC236}">
                  <a16:creationId xmlns:a16="http://schemas.microsoft.com/office/drawing/2014/main" id="{B5299AC1-77AA-4E3B-9906-E74667C2F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2">
              <a:extLst>
                <a:ext uri="{FF2B5EF4-FFF2-40B4-BE49-F238E27FC236}">
                  <a16:creationId xmlns:a16="http://schemas.microsoft.com/office/drawing/2014/main" id="{04ACF07A-AC80-4798-80C1-12A206946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3">
              <a:extLst>
                <a:ext uri="{FF2B5EF4-FFF2-40B4-BE49-F238E27FC236}">
                  <a16:creationId xmlns:a16="http://schemas.microsoft.com/office/drawing/2014/main" id="{26021A8B-6608-47E6-BCA3-604B36A79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304A353F-3DAA-4EAF-B03C-894303825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5">
              <a:extLst>
                <a:ext uri="{FF2B5EF4-FFF2-40B4-BE49-F238E27FC236}">
                  <a16:creationId xmlns:a16="http://schemas.microsoft.com/office/drawing/2014/main" id="{41725314-ECC6-43BA-942E-59B57436D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6">
              <a:extLst>
                <a:ext uri="{FF2B5EF4-FFF2-40B4-BE49-F238E27FC236}">
                  <a16:creationId xmlns:a16="http://schemas.microsoft.com/office/drawing/2014/main" id="{6D630F64-A97A-4544-9770-C7A59B041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57">
              <a:extLst>
                <a:ext uri="{FF2B5EF4-FFF2-40B4-BE49-F238E27FC236}">
                  <a16:creationId xmlns:a16="http://schemas.microsoft.com/office/drawing/2014/main" id="{409BC0A2-5953-4975-BDAA-05BC3002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58">
              <a:extLst>
                <a:ext uri="{FF2B5EF4-FFF2-40B4-BE49-F238E27FC236}">
                  <a16:creationId xmlns:a16="http://schemas.microsoft.com/office/drawing/2014/main" id="{BD1C4CCF-2F20-4FC7-B197-1C6478471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15FC2881-CA4B-4CFA-9196-9D03E51AF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33" y="4539573"/>
            <a:ext cx="8957534" cy="11828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4800"/>
          </a:p>
        </p:txBody>
      </p:sp>
      <p:sp>
        <p:nvSpPr>
          <p:cNvPr id="82" name="Round Diagonal Corner Rectangle 6">
            <a:extLst>
              <a:ext uri="{FF2B5EF4-FFF2-40B4-BE49-F238E27FC236}">
                <a16:creationId xmlns:a16="http://schemas.microsoft.com/office/drawing/2014/main" id="{98F6821F-C46B-4236-BF82-0110C9079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974" y="639965"/>
            <a:ext cx="10879991" cy="3598548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9F2FAA-B468-429A-A06E-D5B2506FF8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30" r="11530" b="-3"/>
          <a:stretch/>
        </p:blipFill>
        <p:spPr>
          <a:xfrm>
            <a:off x="987014" y="951493"/>
            <a:ext cx="3310219" cy="2975493"/>
          </a:xfrm>
          <a:prstGeom prst="rect">
            <a:avLst/>
          </a:prstGeom>
        </p:spPr>
      </p:pic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6AC63AA-9D64-4180-B776-697B79DE67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" b="10367"/>
          <a:stretch/>
        </p:blipFill>
        <p:spPr>
          <a:xfrm>
            <a:off x="4449025" y="951493"/>
            <a:ext cx="3319744" cy="2975493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8120202-5AEF-4387-A26A-5804D440DD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57" r="9063" b="-3"/>
          <a:stretch/>
        </p:blipFill>
        <p:spPr>
          <a:xfrm>
            <a:off x="7920560" y="951493"/>
            <a:ext cx="3319744" cy="297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0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65461-A4B3-4B46-A631-C7D34E4AA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/>
              <a:t>Hip Dysplasia </a:t>
            </a:r>
          </a:p>
        </p:txBody>
      </p:sp>
      <p:graphicFrame>
        <p:nvGraphicFramePr>
          <p:cNvPr id="58" name="Content Placeholder 7">
            <a:extLst>
              <a:ext uri="{FF2B5EF4-FFF2-40B4-BE49-F238E27FC236}">
                <a16:creationId xmlns:a16="http://schemas.microsoft.com/office/drawing/2014/main" id="{EDF0ADFA-6988-4603-AA21-C8524FC126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048021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0508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2">
            <a:extLst>
              <a:ext uri="{FF2B5EF4-FFF2-40B4-BE49-F238E27FC236}">
                <a16:creationId xmlns:a16="http://schemas.microsoft.com/office/drawing/2014/main" id="{B882E441-FBBB-4BE0-AD21-E7ADF5F6A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2A9CFA7-7B9A-4AD7-AB70-C7667C594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02D181EE-0684-4FB2-A7D1-87DC0D9E3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24" name="Rectangle 5">
                <a:extLst>
                  <a:ext uri="{FF2B5EF4-FFF2-40B4-BE49-F238E27FC236}">
                    <a16:creationId xmlns:a16="http://schemas.microsoft.com/office/drawing/2014/main" id="{65F0E1C9-0581-49F0-9914-4BA9274E9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25" name="Freeform 6">
                <a:extLst>
                  <a:ext uri="{FF2B5EF4-FFF2-40B4-BE49-F238E27FC236}">
                    <a16:creationId xmlns:a16="http://schemas.microsoft.com/office/drawing/2014/main" id="{921A05EA-3A7D-47C1-AFB8-55355BA87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6" name="Freeform 7">
                <a:extLst>
                  <a:ext uri="{FF2B5EF4-FFF2-40B4-BE49-F238E27FC236}">
                    <a16:creationId xmlns:a16="http://schemas.microsoft.com/office/drawing/2014/main" id="{09782112-2D7D-4B3E-A1F0-A1C3819AD8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7" name="Freeform 8">
                <a:extLst>
                  <a:ext uri="{FF2B5EF4-FFF2-40B4-BE49-F238E27FC236}">
                    <a16:creationId xmlns:a16="http://schemas.microsoft.com/office/drawing/2014/main" id="{4F9C8459-423F-4B2B-ADBE-439B861060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8" name="Freeform 9">
                <a:extLst>
                  <a:ext uri="{FF2B5EF4-FFF2-40B4-BE49-F238E27FC236}">
                    <a16:creationId xmlns:a16="http://schemas.microsoft.com/office/drawing/2014/main" id="{286C3962-CCDF-4801-824A-25618CC479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9" name="Freeform 10">
                <a:extLst>
                  <a:ext uri="{FF2B5EF4-FFF2-40B4-BE49-F238E27FC236}">
                    <a16:creationId xmlns:a16="http://schemas.microsoft.com/office/drawing/2014/main" id="{D640D23A-5BDE-4714-8681-936AAC574E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0" name="Freeform 11">
                <a:extLst>
                  <a:ext uri="{FF2B5EF4-FFF2-40B4-BE49-F238E27FC236}">
                    <a16:creationId xmlns:a16="http://schemas.microsoft.com/office/drawing/2014/main" id="{4F8E92AC-B601-4317-B46F-8ED054DBDE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1" name="Freeform 12">
                <a:extLst>
                  <a:ext uri="{FF2B5EF4-FFF2-40B4-BE49-F238E27FC236}">
                    <a16:creationId xmlns:a16="http://schemas.microsoft.com/office/drawing/2014/main" id="{0CF7AD71-F8E9-4F13-BBB9-8D3856C982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2" name="Freeform 13">
                <a:extLst>
                  <a:ext uri="{FF2B5EF4-FFF2-40B4-BE49-F238E27FC236}">
                    <a16:creationId xmlns:a16="http://schemas.microsoft.com/office/drawing/2014/main" id="{32F7368C-4F04-45C5-8243-9E26D8DB11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3" name="Freeform 14">
                <a:extLst>
                  <a:ext uri="{FF2B5EF4-FFF2-40B4-BE49-F238E27FC236}">
                    <a16:creationId xmlns:a16="http://schemas.microsoft.com/office/drawing/2014/main" id="{335A85BC-6E54-4DE0-BB0C-A54BADF221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4" name="Freeform 15">
                <a:extLst>
                  <a:ext uri="{FF2B5EF4-FFF2-40B4-BE49-F238E27FC236}">
                    <a16:creationId xmlns:a16="http://schemas.microsoft.com/office/drawing/2014/main" id="{E7DFA615-C86D-46F3-9A2D-A66EC25C83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5" name="Line 16">
                <a:extLst>
                  <a:ext uri="{FF2B5EF4-FFF2-40B4-BE49-F238E27FC236}">
                    <a16:creationId xmlns:a16="http://schemas.microsoft.com/office/drawing/2014/main" id="{8C9054DF-8242-4F51-AA1F-2C3E578934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36" name="Freeform 17">
                <a:extLst>
                  <a:ext uri="{FF2B5EF4-FFF2-40B4-BE49-F238E27FC236}">
                    <a16:creationId xmlns:a16="http://schemas.microsoft.com/office/drawing/2014/main" id="{C8597469-1168-4794-BA2D-5D8BDAA798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7" name="Freeform 18">
                <a:extLst>
                  <a:ext uri="{FF2B5EF4-FFF2-40B4-BE49-F238E27FC236}">
                    <a16:creationId xmlns:a16="http://schemas.microsoft.com/office/drawing/2014/main" id="{0A19C83D-19FF-4041-B0F8-EB49ABD675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8" name="Freeform 19">
                <a:extLst>
                  <a:ext uri="{FF2B5EF4-FFF2-40B4-BE49-F238E27FC236}">
                    <a16:creationId xmlns:a16="http://schemas.microsoft.com/office/drawing/2014/main" id="{A2794D14-45AE-4C56-893E-1618DE3652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9" name="Freeform 20">
                <a:extLst>
                  <a:ext uri="{FF2B5EF4-FFF2-40B4-BE49-F238E27FC236}">
                    <a16:creationId xmlns:a16="http://schemas.microsoft.com/office/drawing/2014/main" id="{5B5CB3C0-3FEC-445D-9AE7-B76DC83184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0" name="Rectangle 21">
                <a:extLst>
                  <a:ext uri="{FF2B5EF4-FFF2-40B4-BE49-F238E27FC236}">
                    <a16:creationId xmlns:a16="http://schemas.microsoft.com/office/drawing/2014/main" id="{EF87049D-247B-4090-A5FD-72596A49C9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41" name="Freeform 22">
                <a:extLst>
                  <a:ext uri="{FF2B5EF4-FFF2-40B4-BE49-F238E27FC236}">
                    <a16:creationId xmlns:a16="http://schemas.microsoft.com/office/drawing/2014/main" id="{1D048CEC-518F-4BCB-A350-C0B610161B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2" name="Freeform 23">
                <a:extLst>
                  <a:ext uri="{FF2B5EF4-FFF2-40B4-BE49-F238E27FC236}">
                    <a16:creationId xmlns:a16="http://schemas.microsoft.com/office/drawing/2014/main" id="{AA6F6866-13D5-468C-84DE-36A4F41BE7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3" name="Freeform 24">
                <a:extLst>
                  <a:ext uri="{FF2B5EF4-FFF2-40B4-BE49-F238E27FC236}">
                    <a16:creationId xmlns:a16="http://schemas.microsoft.com/office/drawing/2014/main" id="{41E0D740-4AD8-417B-873E-ADFE6632ED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4" name="Freeform 25">
                <a:extLst>
                  <a:ext uri="{FF2B5EF4-FFF2-40B4-BE49-F238E27FC236}">
                    <a16:creationId xmlns:a16="http://schemas.microsoft.com/office/drawing/2014/main" id="{193D799E-85C6-4E13-94FB-1B1629A17C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5" name="Freeform 26">
                <a:extLst>
                  <a:ext uri="{FF2B5EF4-FFF2-40B4-BE49-F238E27FC236}">
                    <a16:creationId xmlns:a16="http://schemas.microsoft.com/office/drawing/2014/main" id="{F60165E1-F8F1-4814-B0D9-A1806CE349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6" name="Freeform 27">
                <a:extLst>
                  <a:ext uri="{FF2B5EF4-FFF2-40B4-BE49-F238E27FC236}">
                    <a16:creationId xmlns:a16="http://schemas.microsoft.com/office/drawing/2014/main" id="{1289F749-6039-4BA9-A27C-DDEA97BAF6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7" name="Freeform 28">
                <a:extLst>
                  <a:ext uri="{FF2B5EF4-FFF2-40B4-BE49-F238E27FC236}">
                    <a16:creationId xmlns:a16="http://schemas.microsoft.com/office/drawing/2014/main" id="{E81B336E-CA05-40DD-A252-78B1426565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8" name="Freeform 29">
                <a:extLst>
                  <a:ext uri="{FF2B5EF4-FFF2-40B4-BE49-F238E27FC236}">
                    <a16:creationId xmlns:a16="http://schemas.microsoft.com/office/drawing/2014/main" id="{27CEA681-1510-4213-A605-0A250A7486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9" name="Freeform 30">
                <a:extLst>
                  <a:ext uri="{FF2B5EF4-FFF2-40B4-BE49-F238E27FC236}">
                    <a16:creationId xmlns:a16="http://schemas.microsoft.com/office/drawing/2014/main" id="{99A7CF31-4EC7-47B7-9A6B-95A0CFC797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0" name="Freeform 31">
                <a:extLst>
                  <a:ext uri="{FF2B5EF4-FFF2-40B4-BE49-F238E27FC236}">
                    <a16:creationId xmlns:a16="http://schemas.microsoft.com/office/drawing/2014/main" id="{733E9F48-DD20-413A-A03E-7C7EF1EFC1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9AC11C72-708D-4226-83D9-8465847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4" name="Freeform 32">
                <a:extLst>
                  <a:ext uri="{FF2B5EF4-FFF2-40B4-BE49-F238E27FC236}">
                    <a16:creationId xmlns:a16="http://schemas.microsoft.com/office/drawing/2014/main" id="{A3BDCBC2-F3C9-4322-A19F-92D799BA2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5" name="Freeform 33">
                <a:extLst>
                  <a:ext uri="{FF2B5EF4-FFF2-40B4-BE49-F238E27FC236}">
                    <a16:creationId xmlns:a16="http://schemas.microsoft.com/office/drawing/2014/main" id="{D6499DC4-58DE-4F54-8244-418F53503E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6" name="Freeform 34">
                <a:extLst>
                  <a:ext uri="{FF2B5EF4-FFF2-40B4-BE49-F238E27FC236}">
                    <a16:creationId xmlns:a16="http://schemas.microsoft.com/office/drawing/2014/main" id="{FF4F0425-C4EA-4063-86D6-BA8336ECCE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7" name="Freeform 35">
                <a:extLst>
                  <a:ext uri="{FF2B5EF4-FFF2-40B4-BE49-F238E27FC236}">
                    <a16:creationId xmlns:a16="http://schemas.microsoft.com/office/drawing/2014/main" id="{CBF60FB4-6211-4E97-B5B8-32B0997F80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8" name="Freeform 36">
                <a:extLst>
                  <a:ext uri="{FF2B5EF4-FFF2-40B4-BE49-F238E27FC236}">
                    <a16:creationId xmlns:a16="http://schemas.microsoft.com/office/drawing/2014/main" id="{21925C84-D56D-4B52-874C-AC2783823C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9" name="Freeform 37">
                <a:extLst>
                  <a:ext uri="{FF2B5EF4-FFF2-40B4-BE49-F238E27FC236}">
                    <a16:creationId xmlns:a16="http://schemas.microsoft.com/office/drawing/2014/main" id="{518070E4-22B7-4742-B08A-1BE99661E5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0" name="Freeform 38">
                <a:extLst>
                  <a:ext uri="{FF2B5EF4-FFF2-40B4-BE49-F238E27FC236}">
                    <a16:creationId xmlns:a16="http://schemas.microsoft.com/office/drawing/2014/main" id="{325D21C8-5AC6-464B-B6C7-1347BEF537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1" name="Freeform 39">
                <a:extLst>
                  <a:ext uri="{FF2B5EF4-FFF2-40B4-BE49-F238E27FC236}">
                    <a16:creationId xmlns:a16="http://schemas.microsoft.com/office/drawing/2014/main" id="{A17FB258-8D26-45E8-8E81-50E9C1DF86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2" name="Freeform 40">
                <a:extLst>
                  <a:ext uri="{FF2B5EF4-FFF2-40B4-BE49-F238E27FC236}">
                    <a16:creationId xmlns:a16="http://schemas.microsoft.com/office/drawing/2014/main" id="{1F572CD7-AE60-496C-8D34-233853EFBF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3" name="Rectangle 41">
                <a:extLst>
                  <a:ext uri="{FF2B5EF4-FFF2-40B4-BE49-F238E27FC236}">
                    <a16:creationId xmlns:a16="http://schemas.microsoft.com/office/drawing/2014/main" id="{BBFDA56D-E398-47C5-B776-15DD0A9A11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152" name="Picture 2">
            <a:extLst>
              <a:ext uri="{FF2B5EF4-FFF2-40B4-BE49-F238E27FC236}">
                <a16:creationId xmlns:a16="http://schemas.microsoft.com/office/drawing/2014/main" id="{E25531F0-2399-4F2A-824C-26C356371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54" name="Rectangle 153">
            <a:extLst>
              <a:ext uri="{FF2B5EF4-FFF2-40B4-BE49-F238E27FC236}">
                <a16:creationId xmlns:a16="http://schemas.microsoft.com/office/drawing/2014/main" id="{82A94579-01B7-454A-9C90-6EE06CC1E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E1D42B-1844-4AE6-BF5D-9BFA99965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162" y="210001"/>
            <a:ext cx="4364201" cy="6395587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1" name="Picture 2" descr="Dr. Nabil Ebraheim's Blogspot: Barlow &amp; Ortolani Signs—DDH ...">
            <a:extLst>
              <a:ext uri="{FF2B5EF4-FFF2-40B4-BE49-F238E27FC236}">
                <a16:creationId xmlns:a16="http://schemas.microsoft.com/office/drawing/2014/main" id="{7D28E73C-745B-41E1-B7B1-3C3D18258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7733" y="2187104"/>
            <a:ext cx="4809066" cy="2322644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793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71ED4-3385-4A67-9DDC-C6995E437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 Calvin Perthes</a:t>
            </a:r>
          </a:p>
        </p:txBody>
      </p:sp>
      <p:pic>
        <p:nvPicPr>
          <p:cNvPr id="4" name="Content Placeholder 3" descr="A close up of a logo&#10;&#10;Description automatically generated">
            <a:extLst>
              <a:ext uri="{FF2B5EF4-FFF2-40B4-BE49-F238E27FC236}">
                <a16:creationId xmlns:a16="http://schemas.microsoft.com/office/drawing/2014/main" id="{717CC285-FB87-44A5-843F-F945A4B478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9830" y="2490792"/>
            <a:ext cx="7080957" cy="187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38C909-1CE0-4B67-AD8D-79E610493A09}"/>
              </a:ext>
            </a:extLst>
          </p:cNvPr>
          <p:cNvSpPr txBox="1"/>
          <p:nvPr/>
        </p:nvSpPr>
        <p:spPr>
          <a:xfrm>
            <a:off x="868101" y="2097088"/>
            <a:ext cx="35997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 can be in the knee</a:t>
            </a:r>
          </a:p>
          <a:p>
            <a:r>
              <a:rPr lang="en-US" dirty="0"/>
              <a:t>Groin</a:t>
            </a:r>
          </a:p>
          <a:p>
            <a:r>
              <a:rPr lang="en-US" dirty="0"/>
              <a:t>Weightbearing </a:t>
            </a:r>
          </a:p>
          <a:p>
            <a:r>
              <a:rPr lang="en-US" dirty="0"/>
              <a:t>In the absence of activity</a:t>
            </a:r>
          </a:p>
          <a:p>
            <a:endParaRPr lang="en-US" dirty="0"/>
          </a:p>
          <a:p>
            <a:r>
              <a:rPr lang="en-US" dirty="0"/>
              <a:t>NEED FROG LEG XRAYS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224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704A371A-6280-452C-B70C-6F66AAAB9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397" y="1113282"/>
            <a:ext cx="3489569" cy="239668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dirty="0"/>
              <a:t>Labral tear –</a:t>
            </a:r>
            <a:br>
              <a:rPr lang="en-US" sz="4400" dirty="0"/>
            </a:br>
            <a:r>
              <a:rPr lang="en-US" sz="4400" dirty="0"/>
              <a:t>common in dancers </a:t>
            </a:r>
          </a:p>
        </p:txBody>
      </p:sp>
      <p:sp>
        <p:nvSpPr>
          <p:cNvPr id="122" name="Round Diagonal Corner Rectangle 6">
            <a:extLst>
              <a:ext uri="{FF2B5EF4-FFF2-40B4-BE49-F238E27FC236}">
                <a16:creationId xmlns:a16="http://schemas.microsoft.com/office/drawing/2014/main" id="{8B3F5CD4-CBC8-4A22-9DCC-0420CA28A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Content Placeholder 4">
            <a:extLst>
              <a:ext uri="{FF2B5EF4-FFF2-40B4-BE49-F238E27FC236}">
                <a16:creationId xmlns:a16="http://schemas.microsoft.com/office/drawing/2014/main" id="{52C18BE5-C9F7-49AE-B98D-E3CF91019E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3"/>
          <a:stretch/>
        </p:blipFill>
        <p:spPr>
          <a:xfrm>
            <a:off x="1118988" y="1136606"/>
            <a:ext cx="6112382" cy="457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9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2">
            <a:extLst>
              <a:ext uri="{FF2B5EF4-FFF2-40B4-BE49-F238E27FC236}">
                <a16:creationId xmlns:a16="http://schemas.microsoft.com/office/drawing/2014/main" id="{B882E441-FBBB-4BE0-AD21-E7ADF5F6A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2A9CFA7-7B9A-4AD7-AB70-C7667C594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02D181EE-0684-4FB2-A7D1-87DC0D9E3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65" name="Rectangle 5">
                <a:extLst>
                  <a:ext uri="{FF2B5EF4-FFF2-40B4-BE49-F238E27FC236}">
                    <a16:creationId xmlns:a16="http://schemas.microsoft.com/office/drawing/2014/main" id="{65F0E1C9-0581-49F0-9914-4BA9274E9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66" name="Freeform 6">
                <a:extLst>
                  <a:ext uri="{FF2B5EF4-FFF2-40B4-BE49-F238E27FC236}">
                    <a16:creationId xmlns:a16="http://schemas.microsoft.com/office/drawing/2014/main" id="{921A05EA-3A7D-47C1-AFB8-55355BA87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7" name="Freeform 7">
                <a:extLst>
                  <a:ext uri="{FF2B5EF4-FFF2-40B4-BE49-F238E27FC236}">
                    <a16:creationId xmlns:a16="http://schemas.microsoft.com/office/drawing/2014/main" id="{09782112-2D7D-4B3E-A1F0-A1C3819AD8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8" name="Freeform 8">
                <a:extLst>
                  <a:ext uri="{FF2B5EF4-FFF2-40B4-BE49-F238E27FC236}">
                    <a16:creationId xmlns:a16="http://schemas.microsoft.com/office/drawing/2014/main" id="{4F9C8459-423F-4B2B-ADBE-439B861060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9" name="Freeform 9">
                <a:extLst>
                  <a:ext uri="{FF2B5EF4-FFF2-40B4-BE49-F238E27FC236}">
                    <a16:creationId xmlns:a16="http://schemas.microsoft.com/office/drawing/2014/main" id="{286C3962-CCDF-4801-824A-25618CC479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0" name="Freeform 10">
                <a:extLst>
                  <a:ext uri="{FF2B5EF4-FFF2-40B4-BE49-F238E27FC236}">
                    <a16:creationId xmlns:a16="http://schemas.microsoft.com/office/drawing/2014/main" id="{D640D23A-5BDE-4714-8681-936AAC574E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1" name="Freeform 11">
                <a:extLst>
                  <a:ext uri="{FF2B5EF4-FFF2-40B4-BE49-F238E27FC236}">
                    <a16:creationId xmlns:a16="http://schemas.microsoft.com/office/drawing/2014/main" id="{4F8E92AC-B601-4317-B46F-8ED054DBDE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2" name="Freeform 12">
                <a:extLst>
                  <a:ext uri="{FF2B5EF4-FFF2-40B4-BE49-F238E27FC236}">
                    <a16:creationId xmlns:a16="http://schemas.microsoft.com/office/drawing/2014/main" id="{0CF7AD71-F8E9-4F13-BBB9-8D3856C982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3" name="Freeform 13">
                <a:extLst>
                  <a:ext uri="{FF2B5EF4-FFF2-40B4-BE49-F238E27FC236}">
                    <a16:creationId xmlns:a16="http://schemas.microsoft.com/office/drawing/2014/main" id="{32F7368C-4F04-45C5-8243-9E26D8DB11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4" name="Freeform 14">
                <a:extLst>
                  <a:ext uri="{FF2B5EF4-FFF2-40B4-BE49-F238E27FC236}">
                    <a16:creationId xmlns:a16="http://schemas.microsoft.com/office/drawing/2014/main" id="{335A85BC-6E54-4DE0-BB0C-A54BADF221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5" name="Freeform 15">
                <a:extLst>
                  <a:ext uri="{FF2B5EF4-FFF2-40B4-BE49-F238E27FC236}">
                    <a16:creationId xmlns:a16="http://schemas.microsoft.com/office/drawing/2014/main" id="{E7DFA615-C86D-46F3-9A2D-A66EC25C83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6" name="Line 16">
                <a:extLst>
                  <a:ext uri="{FF2B5EF4-FFF2-40B4-BE49-F238E27FC236}">
                    <a16:creationId xmlns:a16="http://schemas.microsoft.com/office/drawing/2014/main" id="{8C9054DF-8242-4F51-AA1F-2C3E578934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77" name="Freeform 17">
                <a:extLst>
                  <a:ext uri="{FF2B5EF4-FFF2-40B4-BE49-F238E27FC236}">
                    <a16:creationId xmlns:a16="http://schemas.microsoft.com/office/drawing/2014/main" id="{C8597469-1168-4794-BA2D-5D8BDAA798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8" name="Freeform 18">
                <a:extLst>
                  <a:ext uri="{FF2B5EF4-FFF2-40B4-BE49-F238E27FC236}">
                    <a16:creationId xmlns:a16="http://schemas.microsoft.com/office/drawing/2014/main" id="{0A19C83D-19FF-4041-B0F8-EB49ABD675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9" name="Freeform 19">
                <a:extLst>
                  <a:ext uri="{FF2B5EF4-FFF2-40B4-BE49-F238E27FC236}">
                    <a16:creationId xmlns:a16="http://schemas.microsoft.com/office/drawing/2014/main" id="{A2794D14-45AE-4C56-893E-1618DE3652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0" name="Freeform 20">
                <a:extLst>
                  <a:ext uri="{FF2B5EF4-FFF2-40B4-BE49-F238E27FC236}">
                    <a16:creationId xmlns:a16="http://schemas.microsoft.com/office/drawing/2014/main" id="{5B5CB3C0-3FEC-445D-9AE7-B76DC83184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1" name="Rectangle 21">
                <a:extLst>
                  <a:ext uri="{FF2B5EF4-FFF2-40B4-BE49-F238E27FC236}">
                    <a16:creationId xmlns:a16="http://schemas.microsoft.com/office/drawing/2014/main" id="{EF87049D-247B-4090-A5FD-72596A49C9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82" name="Freeform 22">
                <a:extLst>
                  <a:ext uri="{FF2B5EF4-FFF2-40B4-BE49-F238E27FC236}">
                    <a16:creationId xmlns:a16="http://schemas.microsoft.com/office/drawing/2014/main" id="{1D048CEC-518F-4BCB-A350-C0B610161B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3" name="Freeform 23">
                <a:extLst>
                  <a:ext uri="{FF2B5EF4-FFF2-40B4-BE49-F238E27FC236}">
                    <a16:creationId xmlns:a16="http://schemas.microsoft.com/office/drawing/2014/main" id="{AA6F6866-13D5-468C-84DE-36A4F41BE7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4" name="Freeform 24">
                <a:extLst>
                  <a:ext uri="{FF2B5EF4-FFF2-40B4-BE49-F238E27FC236}">
                    <a16:creationId xmlns:a16="http://schemas.microsoft.com/office/drawing/2014/main" id="{41E0D740-4AD8-417B-873E-ADFE6632ED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5" name="Freeform 25">
                <a:extLst>
                  <a:ext uri="{FF2B5EF4-FFF2-40B4-BE49-F238E27FC236}">
                    <a16:creationId xmlns:a16="http://schemas.microsoft.com/office/drawing/2014/main" id="{193D799E-85C6-4E13-94FB-1B1629A17C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6" name="Freeform 26">
                <a:extLst>
                  <a:ext uri="{FF2B5EF4-FFF2-40B4-BE49-F238E27FC236}">
                    <a16:creationId xmlns:a16="http://schemas.microsoft.com/office/drawing/2014/main" id="{F60165E1-F8F1-4814-B0D9-A1806CE349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7" name="Freeform 27">
                <a:extLst>
                  <a:ext uri="{FF2B5EF4-FFF2-40B4-BE49-F238E27FC236}">
                    <a16:creationId xmlns:a16="http://schemas.microsoft.com/office/drawing/2014/main" id="{1289F749-6039-4BA9-A27C-DDEA97BAF6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8" name="Freeform 28">
                <a:extLst>
                  <a:ext uri="{FF2B5EF4-FFF2-40B4-BE49-F238E27FC236}">
                    <a16:creationId xmlns:a16="http://schemas.microsoft.com/office/drawing/2014/main" id="{E81B336E-CA05-40DD-A252-78B1426565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9" name="Freeform 29">
                <a:extLst>
                  <a:ext uri="{FF2B5EF4-FFF2-40B4-BE49-F238E27FC236}">
                    <a16:creationId xmlns:a16="http://schemas.microsoft.com/office/drawing/2014/main" id="{27CEA681-1510-4213-A605-0A250A7486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0" name="Freeform 30">
                <a:extLst>
                  <a:ext uri="{FF2B5EF4-FFF2-40B4-BE49-F238E27FC236}">
                    <a16:creationId xmlns:a16="http://schemas.microsoft.com/office/drawing/2014/main" id="{99A7CF31-4EC7-47B7-9A6B-95A0CFC797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1" name="Freeform 31">
                <a:extLst>
                  <a:ext uri="{FF2B5EF4-FFF2-40B4-BE49-F238E27FC236}">
                    <a16:creationId xmlns:a16="http://schemas.microsoft.com/office/drawing/2014/main" id="{733E9F48-DD20-413A-A03E-7C7EF1EFC1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AC11C72-708D-4226-83D9-8465847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55" name="Freeform 32">
                <a:extLst>
                  <a:ext uri="{FF2B5EF4-FFF2-40B4-BE49-F238E27FC236}">
                    <a16:creationId xmlns:a16="http://schemas.microsoft.com/office/drawing/2014/main" id="{A3BDCBC2-F3C9-4322-A19F-92D799BA2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6" name="Freeform 33">
                <a:extLst>
                  <a:ext uri="{FF2B5EF4-FFF2-40B4-BE49-F238E27FC236}">
                    <a16:creationId xmlns:a16="http://schemas.microsoft.com/office/drawing/2014/main" id="{D6499DC4-58DE-4F54-8244-418F53503E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7" name="Freeform 34">
                <a:extLst>
                  <a:ext uri="{FF2B5EF4-FFF2-40B4-BE49-F238E27FC236}">
                    <a16:creationId xmlns:a16="http://schemas.microsoft.com/office/drawing/2014/main" id="{FF4F0425-C4EA-4063-86D6-BA8336ECCE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8" name="Freeform 35">
                <a:extLst>
                  <a:ext uri="{FF2B5EF4-FFF2-40B4-BE49-F238E27FC236}">
                    <a16:creationId xmlns:a16="http://schemas.microsoft.com/office/drawing/2014/main" id="{CBF60FB4-6211-4E97-B5B8-32B0997F80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9" name="Freeform 36">
                <a:extLst>
                  <a:ext uri="{FF2B5EF4-FFF2-40B4-BE49-F238E27FC236}">
                    <a16:creationId xmlns:a16="http://schemas.microsoft.com/office/drawing/2014/main" id="{21925C84-D56D-4B52-874C-AC2783823C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0" name="Freeform 37">
                <a:extLst>
                  <a:ext uri="{FF2B5EF4-FFF2-40B4-BE49-F238E27FC236}">
                    <a16:creationId xmlns:a16="http://schemas.microsoft.com/office/drawing/2014/main" id="{518070E4-22B7-4742-B08A-1BE99661E5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1" name="Freeform 38">
                <a:extLst>
                  <a:ext uri="{FF2B5EF4-FFF2-40B4-BE49-F238E27FC236}">
                    <a16:creationId xmlns:a16="http://schemas.microsoft.com/office/drawing/2014/main" id="{325D21C8-5AC6-464B-B6C7-1347BEF537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2" name="Freeform 39">
                <a:extLst>
                  <a:ext uri="{FF2B5EF4-FFF2-40B4-BE49-F238E27FC236}">
                    <a16:creationId xmlns:a16="http://schemas.microsoft.com/office/drawing/2014/main" id="{A17FB258-8D26-45E8-8E81-50E9C1DF86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3" name="Freeform 40">
                <a:extLst>
                  <a:ext uri="{FF2B5EF4-FFF2-40B4-BE49-F238E27FC236}">
                    <a16:creationId xmlns:a16="http://schemas.microsoft.com/office/drawing/2014/main" id="{1F572CD7-AE60-496C-8D34-233853EFBF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4" name="Rectangle 41">
                <a:extLst>
                  <a:ext uri="{FF2B5EF4-FFF2-40B4-BE49-F238E27FC236}">
                    <a16:creationId xmlns:a16="http://schemas.microsoft.com/office/drawing/2014/main" id="{BBFDA56D-E398-47C5-B776-15DD0A9A11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193" name="Picture 2">
            <a:extLst>
              <a:ext uri="{FF2B5EF4-FFF2-40B4-BE49-F238E27FC236}">
                <a16:creationId xmlns:a16="http://schemas.microsoft.com/office/drawing/2014/main" id="{E25531F0-2399-4F2A-824C-26C356371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95" name="Rectangle 194">
            <a:extLst>
              <a:ext uri="{FF2B5EF4-FFF2-40B4-BE49-F238E27FC236}">
                <a16:creationId xmlns:a16="http://schemas.microsoft.com/office/drawing/2014/main" id="{82A94579-01B7-454A-9C90-6EE06CC1E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2" descr="See the source image">
            <a:extLst>
              <a:ext uri="{FF2B5EF4-FFF2-40B4-BE49-F238E27FC236}">
                <a16:creationId xmlns:a16="http://schemas.microsoft.com/office/drawing/2014/main" id="{62980768-4235-4E34-BA6A-DC690CF3C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200" y="1168739"/>
            <a:ext cx="4809066" cy="4520522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Content Placeholder 4">
            <a:extLst>
              <a:ext uri="{FF2B5EF4-FFF2-40B4-BE49-F238E27FC236}">
                <a16:creationId xmlns:a16="http://schemas.microsoft.com/office/drawing/2014/main" id="{E26F601D-86D1-4844-8BCE-F50ABB619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7733" y="1545026"/>
            <a:ext cx="4809066" cy="360680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7749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2">
            <a:extLst>
              <a:ext uri="{FF2B5EF4-FFF2-40B4-BE49-F238E27FC236}">
                <a16:creationId xmlns:a16="http://schemas.microsoft.com/office/drawing/2014/main" id="{91AFCDAE-1DAB-46AE-B6B6-2FDB00514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4" name="Group 123">
            <a:extLst>
              <a:ext uri="{FF2B5EF4-FFF2-40B4-BE49-F238E27FC236}">
                <a16:creationId xmlns:a16="http://schemas.microsoft.com/office/drawing/2014/main" id="{5177DA77-1A72-4436-9E22-C00FB5903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5BDC3D9D-DA08-45D2-A0DC-A7568DA7B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7" name="Rectangle 5">
                <a:extLst>
                  <a:ext uri="{FF2B5EF4-FFF2-40B4-BE49-F238E27FC236}">
                    <a16:creationId xmlns:a16="http://schemas.microsoft.com/office/drawing/2014/main" id="{3017A117-8BD0-4A3D-84E6-CB39EEAAFE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38" name="Freeform 6">
                <a:extLst>
                  <a:ext uri="{FF2B5EF4-FFF2-40B4-BE49-F238E27FC236}">
                    <a16:creationId xmlns:a16="http://schemas.microsoft.com/office/drawing/2014/main" id="{1D46578A-5826-4D77-B110-3F5E43EC6C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9" name="Freeform 7">
                <a:extLst>
                  <a:ext uri="{FF2B5EF4-FFF2-40B4-BE49-F238E27FC236}">
                    <a16:creationId xmlns:a16="http://schemas.microsoft.com/office/drawing/2014/main" id="{491A9D88-7E0B-41EA-9DF2-7482C7CBC3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0" name="Freeform 8">
                <a:extLst>
                  <a:ext uri="{FF2B5EF4-FFF2-40B4-BE49-F238E27FC236}">
                    <a16:creationId xmlns:a16="http://schemas.microsoft.com/office/drawing/2014/main" id="{DD497856-0378-404F-A6E9-34CA28F3EF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1" name="Freeform 9">
                <a:extLst>
                  <a:ext uri="{FF2B5EF4-FFF2-40B4-BE49-F238E27FC236}">
                    <a16:creationId xmlns:a16="http://schemas.microsoft.com/office/drawing/2014/main" id="{23F79E4E-FE0E-4172-992D-D1AFB708BB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2" name="Freeform 10">
                <a:extLst>
                  <a:ext uri="{FF2B5EF4-FFF2-40B4-BE49-F238E27FC236}">
                    <a16:creationId xmlns:a16="http://schemas.microsoft.com/office/drawing/2014/main" id="{BECB6D0C-66D8-4B30-8444-487A3223FA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3" name="Freeform 11">
                <a:extLst>
                  <a:ext uri="{FF2B5EF4-FFF2-40B4-BE49-F238E27FC236}">
                    <a16:creationId xmlns:a16="http://schemas.microsoft.com/office/drawing/2014/main" id="{AA74C092-5D51-40BA-8831-B360B1ECD9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4" name="Freeform 12">
                <a:extLst>
                  <a:ext uri="{FF2B5EF4-FFF2-40B4-BE49-F238E27FC236}">
                    <a16:creationId xmlns:a16="http://schemas.microsoft.com/office/drawing/2014/main" id="{C3CCA82A-132D-4D35-BB2F-333772C6C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5" name="Freeform 13">
                <a:extLst>
                  <a:ext uri="{FF2B5EF4-FFF2-40B4-BE49-F238E27FC236}">
                    <a16:creationId xmlns:a16="http://schemas.microsoft.com/office/drawing/2014/main" id="{54DBC41D-3D25-41E9-9CED-54932FB5C6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6" name="Freeform 14">
                <a:extLst>
                  <a:ext uri="{FF2B5EF4-FFF2-40B4-BE49-F238E27FC236}">
                    <a16:creationId xmlns:a16="http://schemas.microsoft.com/office/drawing/2014/main" id="{965FA5F8-895B-43FF-B412-0912A1ABF2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7" name="Freeform 15">
                <a:extLst>
                  <a:ext uri="{FF2B5EF4-FFF2-40B4-BE49-F238E27FC236}">
                    <a16:creationId xmlns:a16="http://schemas.microsoft.com/office/drawing/2014/main" id="{89527709-604B-499D-BE9C-3F2154840C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8" name="Line 16">
                <a:extLst>
                  <a:ext uri="{FF2B5EF4-FFF2-40B4-BE49-F238E27FC236}">
                    <a16:creationId xmlns:a16="http://schemas.microsoft.com/office/drawing/2014/main" id="{6BCBE8BA-9C96-41B9-9453-B16008E9A5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49" name="Freeform 17">
                <a:extLst>
                  <a:ext uri="{FF2B5EF4-FFF2-40B4-BE49-F238E27FC236}">
                    <a16:creationId xmlns:a16="http://schemas.microsoft.com/office/drawing/2014/main" id="{BC6A2F23-94BF-4AE5-BA44-4D9BB10A11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0" name="Freeform 18">
                <a:extLst>
                  <a:ext uri="{FF2B5EF4-FFF2-40B4-BE49-F238E27FC236}">
                    <a16:creationId xmlns:a16="http://schemas.microsoft.com/office/drawing/2014/main" id="{AD85358B-2063-42A4-AE99-E02397E586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1" name="Freeform 19">
                <a:extLst>
                  <a:ext uri="{FF2B5EF4-FFF2-40B4-BE49-F238E27FC236}">
                    <a16:creationId xmlns:a16="http://schemas.microsoft.com/office/drawing/2014/main" id="{B87B3F54-4776-4F5A-8FD1-BA16AAA86A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2" name="Freeform 20">
                <a:extLst>
                  <a:ext uri="{FF2B5EF4-FFF2-40B4-BE49-F238E27FC236}">
                    <a16:creationId xmlns:a16="http://schemas.microsoft.com/office/drawing/2014/main" id="{6EEC9ED7-EBF4-48E0-98BB-44AC65B988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3" name="Rectangle 21">
                <a:extLst>
                  <a:ext uri="{FF2B5EF4-FFF2-40B4-BE49-F238E27FC236}">
                    <a16:creationId xmlns:a16="http://schemas.microsoft.com/office/drawing/2014/main" id="{7457D1CB-FEB6-42B0-8248-7BC9AA638C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54" name="Freeform 22">
                <a:extLst>
                  <a:ext uri="{FF2B5EF4-FFF2-40B4-BE49-F238E27FC236}">
                    <a16:creationId xmlns:a16="http://schemas.microsoft.com/office/drawing/2014/main" id="{E4BC66CA-455D-45C6-B15D-25041D312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5" name="Freeform 23">
                <a:extLst>
                  <a:ext uri="{FF2B5EF4-FFF2-40B4-BE49-F238E27FC236}">
                    <a16:creationId xmlns:a16="http://schemas.microsoft.com/office/drawing/2014/main" id="{8BF98504-6F4E-4F1A-B586-179534472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6" name="Freeform 24">
                <a:extLst>
                  <a:ext uri="{FF2B5EF4-FFF2-40B4-BE49-F238E27FC236}">
                    <a16:creationId xmlns:a16="http://schemas.microsoft.com/office/drawing/2014/main" id="{5DF5F4A7-2207-4A0F-B5A1-249682DAE7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7" name="Freeform 25">
                <a:extLst>
                  <a:ext uri="{FF2B5EF4-FFF2-40B4-BE49-F238E27FC236}">
                    <a16:creationId xmlns:a16="http://schemas.microsoft.com/office/drawing/2014/main" id="{53EE0416-4571-4335-8540-CB4FDF056E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8" name="Freeform 26">
                <a:extLst>
                  <a:ext uri="{FF2B5EF4-FFF2-40B4-BE49-F238E27FC236}">
                    <a16:creationId xmlns:a16="http://schemas.microsoft.com/office/drawing/2014/main" id="{01E45E40-EE85-4D4F-A7D4-703177F386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9" name="Freeform 27">
                <a:extLst>
                  <a:ext uri="{FF2B5EF4-FFF2-40B4-BE49-F238E27FC236}">
                    <a16:creationId xmlns:a16="http://schemas.microsoft.com/office/drawing/2014/main" id="{74216103-2F9F-432D-8A4D-73C09A6F8C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0" name="Freeform 28">
                <a:extLst>
                  <a:ext uri="{FF2B5EF4-FFF2-40B4-BE49-F238E27FC236}">
                    <a16:creationId xmlns:a16="http://schemas.microsoft.com/office/drawing/2014/main" id="{96016FB6-07C7-44F7-BEC8-DC10499877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1" name="Freeform 29">
                <a:extLst>
                  <a:ext uri="{FF2B5EF4-FFF2-40B4-BE49-F238E27FC236}">
                    <a16:creationId xmlns:a16="http://schemas.microsoft.com/office/drawing/2014/main" id="{0B4D5F6C-5B5D-49FB-B6BA-3A16B22089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2" name="Freeform 30">
                <a:extLst>
                  <a:ext uri="{FF2B5EF4-FFF2-40B4-BE49-F238E27FC236}">
                    <a16:creationId xmlns:a16="http://schemas.microsoft.com/office/drawing/2014/main" id="{6DB887CE-77B8-41DB-A0A4-C7A96E6F7E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3" name="Freeform 31">
                <a:extLst>
                  <a:ext uri="{FF2B5EF4-FFF2-40B4-BE49-F238E27FC236}">
                    <a16:creationId xmlns:a16="http://schemas.microsoft.com/office/drawing/2014/main" id="{0A27864D-EC18-44D6-A06D-9C5905074E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6CD9DF6-D0AA-41D0-8B13-C267CE39D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27" name="Freeform 32">
                <a:extLst>
                  <a:ext uri="{FF2B5EF4-FFF2-40B4-BE49-F238E27FC236}">
                    <a16:creationId xmlns:a16="http://schemas.microsoft.com/office/drawing/2014/main" id="{EDE03EE3-0DB4-45BE-8350-A58DCFA4A0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8" name="Freeform 33">
                <a:extLst>
                  <a:ext uri="{FF2B5EF4-FFF2-40B4-BE49-F238E27FC236}">
                    <a16:creationId xmlns:a16="http://schemas.microsoft.com/office/drawing/2014/main" id="{539BA617-BB84-4546-AC04-22DC1C0655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9" name="Freeform 34">
                <a:extLst>
                  <a:ext uri="{FF2B5EF4-FFF2-40B4-BE49-F238E27FC236}">
                    <a16:creationId xmlns:a16="http://schemas.microsoft.com/office/drawing/2014/main" id="{5A9470FC-97F7-4229-95DF-F911AC337D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0" name="Freeform 35">
                <a:extLst>
                  <a:ext uri="{FF2B5EF4-FFF2-40B4-BE49-F238E27FC236}">
                    <a16:creationId xmlns:a16="http://schemas.microsoft.com/office/drawing/2014/main" id="{D5292F9C-45EB-4DF1-A8E8-701E7F6E9B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1" name="Freeform 36">
                <a:extLst>
                  <a:ext uri="{FF2B5EF4-FFF2-40B4-BE49-F238E27FC236}">
                    <a16:creationId xmlns:a16="http://schemas.microsoft.com/office/drawing/2014/main" id="{14AD1A1F-961F-4522-B4E6-3F64A61A1D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2" name="Freeform 37">
                <a:extLst>
                  <a:ext uri="{FF2B5EF4-FFF2-40B4-BE49-F238E27FC236}">
                    <a16:creationId xmlns:a16="http://schemas.microsoft.com/office/drawing/2014/main" id="{7F8B9AF7-5193-4ED3-A5CB-2FED496A4C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3" name="Freeform 38">
                <a:extLst>
                  <a:ext uri="{FF2B5EF4-FFF2-40B4-BE49-F238E27FC236}">
                    <a16:creationId xmlns:a16="http://schemas.microsoft.com/office/drawing/2014/main" id="{9EEC37C1-206C-4E46-9ACF-B7A997CF08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4" name="Freeform 39">
                <a:extLst>
                  <a:ext uri="{FF2B5EF4-FFF2-40B4-BE49-F238E27FC236}">
                    <a16:creationId xmlns:a16="http://schemas.microsoft.com/office/drawing/2014/main" id="{488EF60F-DC60-4D24-8224-10DA8EAED0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5" name="Freeform 40">
                <a:extLst>
                  <a:ext uri="{FF2B5EF4-FFF2-40B4-BE49-F238E27FC236}">
                    <a16:creationId xmlns:a16="http://schemas.microsoft.com/office/drawing/2014/main" id="{98F15B8D-403F-45B0-858C-C0119204EA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6" name="Rectangle 41">
                <a:extLst>
                  <a:ext uri="{FF2B5EF4-FFF2-40B4-BE49-F238E27FC236}">
                    <a16:creationId xmlns:a16="http://schemas.microsoft.com/office/drawing/2014/main" id="{F80B2D23-A3A7-44A0-AF5D-EEAFC63D00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165" name="Picture 2">
            <a:extLst>
              <a:ext uri="{FF2B5EF4-FFF2-40B4-BE49-F238E27FC236}">
                <a16:creationId xmlns:a16="http://schemas.microsoft.com/office/drawing/2014/main" id="{B81C1E48-45BA-4309-AC88-7C0ECA018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Round Diagonal Corner Rectangle 6">
            <a:extLst>
              <a:ext uri="{FF2B5EF4-FFF2-40B4-BE49-F238E27FC236}">
                <a16:creationId xmlns:a16="http://schemas.microsoft.com/office/drawing/2014/main" id="{DCA84B88-B25F-4677-AF28-FADDB986F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0544" y="808057"/>
            <a:ext cx="10227733" cy="5234394"/>
          </a:xfrm>
          <a:prstGeom prst="round2DiagRect">
            <a:avLst>
              <a:gd name="adj1" fmla="val 6185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A close up of a logo&#10;&#10;Description automatically generated">
            <a:extLst>
              <a:ext uri="{FF2B5EF4-FFF2-40B4-BE49-F238E27FC236}">
                <a16:creationId xmlns:a16="http://schemas.microsoft.com/office/drawing/2014/main" id="{E031D6DE-DDF8-49C5-955A-796CC72E55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9443" r="15708" b="1"/>
          <a:stretch/>
        </p:blipFill>
        <p:spPr>
          <a:xfrm>
            <a:off x="1302279" y="1136606"/>
            <a:ext cx="4711698" cy="4577297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AF14D5A-A706-4601-A3BC-03C0C60F765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68" r="15532" b="2"/>
          <a:stretch/>
        </p:blipFill>
        <p:spPr>
          <a:xfrm>
            <a:off x="6174843" y="1136606"/>
            <a:ext cx="4711698" cy="457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31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6E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8089024-6559-4D14-8F44-2FA789E0E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86" y="643467"/>
            <a:ext cx="3300870" cy="2475653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6E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Content Placeholder 72" descr="A close up of a logo&#10;&#10;Description automatically generated">
            <a:extLst>
              <a:ext uri="{FF2B5EF4-FFF2-40B4-BE49-F238E27FC236}">
                <a16:creationId xmlns:a16="http://schemas.microsoft.com/office/drawing/2014/main" id="{81CA7B82-2D69-4C1D-9973-4A73875EEA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841" r="-4" b="-4"/>
          <a:stretch/>
        </p:blipFill>
        <p:spPr>
          <a:xfrm>
            <a:off x="622549" y="3779914"/>
            <a:ext cx="3854945" cy="2408191"/>
          </a:xfrm>
          <a:prstGeom prst="rect">
            <a:avLst/>
          </a:prstGeom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E9F3CF8-9360-4E01-AD57-329AE9727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764" y="1032248"/>
            <a:ext cx="6410084" cy="480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86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CBA50DB-DBC7-4B6E-B3C1-8FF1EA519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D8FB6-AF8D-4D98-913D-E6486FEC1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05ED2-113B-4584-8827-567B5792F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4" name="Rectangle 5">
                <a:extLst>
                  <a:ext uri="{FF2B5EF4-FFF2-40B4-BE49-F238E27FC236}">
                    <a16:creationId xmlns:a16="http://schemas.microsoft.com/office/drawing/2014/main" id="{C6CF21D8-CC72-4F35-A29E-3AF9E6DA13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8E60A7C3-087D-47B4-AB5A-C8B1042FD2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1885EECE-F6D9-4128-BC90-01583BF269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F44AA128-AA96-4FF2-A1C3-F9D2E7FD38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7E52DC12-230B-4892-B284-F2FE9DE16A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A68FBF9E-B81A-41D0-8A03-6CFC30811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B0047F84-8480-494F-9241-39FF17CFF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8CAF76D8-4B95-4A8E-9EE5-8CCC0A7AD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792F82F3-05A8-4A55-8C5B-81F6678B59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B8472536-021A-4E59-BD59-DDC090A18A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AEBEF646-3C12-469F-B194-A161A7A95D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Line 16">
                <a:extLst>
                  <a:ext uri="{FF2B5EF4-FFF2-40B4-BE49-F238E27FC236}">
                    <a16:creationId xmlns:a16="http://schemas.microsoft.com/office/drawing/2014/main" id="{D4501159-D7AC-4307-9DFC-C8F3A94341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B5244C41-454C-47D8-A6A9-C17EC2A366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8FA883B8-99FB-4540-B573-F0674BFB1C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F1178B7C-5A00-4E5B-9010-B1477621E0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0">
                <a:extLst>
                  <a:ext uri="{FF2B5EF4-FFF2-40B4-BE49-F238E27FC236}">
                    <a16:creationId xmlns:a16="http://schemas.microsoft.com/office/drawing/2014/main" id="{E359D5D8-EE2E-4714-A40A-C3A6D91F98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8A89C2E5-F892-4666-85FB-995578FBC7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2">
                <a:extLst>
                  <a:ext uri="{FF2B5EF4-FFF2-40B4-BE49-F238E27FC236}">
                    <a16:creationId xmlns:a16="http://schemas.microsoft.com/office/drawing/2014/main" id="{6DC6174B-0EC3-4A81-A0D1-D10DBB869A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3">
                <a:extLst>
                  <a:ext uri="{FF2B5EF4-FFF2-40B4-BE49-F238E27FC236}">
                    <a16:creationId xmlns:a16="http://schemas.microsoft.com/office/drawing/2014/main" id="{2CB96070-0553-4F79-984C-8DABB1CD5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4">
                <a:extLst>
                  <a:ext uri="{FF2B5EF4-FFF2-40B4-BE49-F238E27FC236}">
                    <a16:creationId xmlns:a16="http://schemas.microsoft.com/office/drawing/2014/main" id="{BA23B6E2-3718-4009-B80E-9279154B19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5">
                <a:extLst>
                  <a:ext uri="{FF2B5EF4-FFF2-40B4-BE49-F238E27FC236}">
                    <a16:creationId xmlns:a16="http://schemas.microsoft.com/office/drawing/2014/main" id="{CAFB32D5-E528-419B-80EE-1475633970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6">
                <a:extLst>
                  <a:ext uri="{FF2B5EF4-FFF2-40B4-BE49-F238E27FC236}">
                    <a16:creationId xmlns:a16="http://schemas.microsoft.com/office/drawing/2014/main" id="{A68ADD35-4FEA-404D-B2F3-23556E6E8F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7">
                <a:extLst>
                  <a:ext uri="{FF2B5EF4-FFF2-40B4-BE49-F238E27FC236}">
                    <a16:creationId xmlns:a16="http://schemas.microsoft.com/office/drawing/2014/main" id="{89CF17CA-49E3-4B4A-836A-4FD55C67BE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8">
                <a:extLst>
                  <a:ext uri="{FF2B5EF4-FFF2-40B4-BE49-F238E27FC236}">
                    <a16:creationId xmlns:a16="http://schemas.microsoft.com/office/drawing/2014/main" id="{AB394F2E-F3E7-4CED-84A9-35C47AB287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9">
                <a:extLst>
                  <a:ext uri="{FF2B5EF4-FFF2-40B4-BE49-F238E27FC236}">
                    <a16:creationId xmlns:a16="http://schemas.microsoft.com/office/drawing/2014/main" id="{FF816C2F-3999-4A9F-8395-5D68ED33A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0">
                <a:extLst>
                  <a:ext uri="{FF2B5EF4-FFF2-40B4-BE49-F238E27FC236}">
                    <a16:creationId xmlns:a16="http://schemas.microsoft.com/office/drawing/2014/main" id="{82AD6AC6-71D5-4BD8-9185-D3062968B5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31">
                <a:extLst>
                  <a:ext uri="{FF2B5EF4-FFF2-40B4-BE49-F238E27FC236}">
                    <a16:creationId xmlns:a16="http://schemas.microsoft.com/office/drawing/2014/main" id="{743A50C2-65CF-4F4C-B412-6149A93AC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C0E7A88-FEDF-4C4F-A6B4-F7DDE9DE9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" name="Freeform 32">
                <a:extLst>
                  <a:ext uri="{FF2B5EF4-FFF2-40B4-BE49-F238E27FC236}">
                    <a16:creationId xmlns:a16="http://schemas.microsoft.com/office/drawing/2014/main" id="{AE94B3EE-D5C0-4BDE-B6AA-7599F0486E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3">
                <a:extLst>
                  <a:ext uri="{FF2B5EF4-FFF2-40B4-BE49-F238E27FC236}">
                    <a16:creationId xmlns:a16="http://schemas.microsoft.com/office/drawing/2014/main" id="{5EF110E8-C00D-454E-8F3A-ECF2D35667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4">
                <a:extLst>
                  <a:ext uri="{FF2B5EF4-FFF2-40B4-BE49-F238E27FC236}">
                    <a16:creationId xmlns:a16="http://schemas.microsoft.com/office/drawing/2014/main" id="{BFC5F327-6927-4F35-9AF6-C45527BB45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5">
                <a:extLst>
                  <a:ext uri="{FF2B5EF4-FFF2-40B4-BE49-F238E27FC236}">
                    <a16:creationId xmlns:a16="http://schemas.microsoft.com/office/drawing/2014/main" id="{BF2D314D-AEDE-418D-9702-D3CDB98C3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6">
                <a:extLst>
                  <a:ext uri="{FF2B5EF4-FFF2-40B4-BE49-F238E27FC236}">
                    <a16:creationId xmlns:a16="http://schemas.microsoft.com/office/drawing/2014/main" id="{64FD07F8-3CA6-4209-9A9E-30609FE9A3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7">
                <a:extLst>
                  <a:ext uri="{FF2B5EF4-FFF2-40B4-BE49-F238E27FC236}">
                    <a16:creationId xmlns:a16="http://schemas.microsoft.com/office/drawing/2014/main" id="{AB0AE24D-CD49-4B57-82E0-780F62AE4F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8">
                <a:extLst>
                  <a:ext uri="{FF2B5EF4-FFF2-40B4-BE49-F238E27FC236}">
                    <a16:creationId xmlns:a16="http://schemas.microsoft.com/office/drawing/2014/main" id="{66803AF8-6368-45E6-A0B7-C0C4CFFEEB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9">
                <a:extLst>
                  <a:ext uri="{FF2B5EF4-FFF2-40B4-BE49-F238E27FC236}">
                    <a16:creationId xmlns:a16="http://schemas.microsoft.com/office/drawing/2014/main" id="{B4761E05-2792-472B-A814-9616151CF3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40">
                <a:extLst>
                  <a:ext uri="{FF2B5EF4-FFF2-40B4-BE49-F238E27FC236}">
                    <a16:creationId xmlns:a16="http://schemas.microsoft.com/office/drawing/2014/main" id="{40B6A261-9427-4E70-9564-048AD009BD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Rectangle 41">
                <a:extLst>
                  <a:ext uri="{FF2B5EF4-FFF2-40B4-BE49-F238E27FC236}">
                    <a16:creationId xmlns:a16="http://schemas.microsoft.com/office/drawing/2014/main" id="{68BFDFBE-2286-4123-9436-E1DF84AF49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52" name="Picture 2">
            <a:extLst>
              <a:ext uri="{FF2B5EF4-FFF2-40B4-BE49-F238E27FC236}">
                <a16:creationId xmlns:a16="http://schemas.microsoft.com/office/drawing/2014/main" id="{5B3DE270-418F-47A7-B311-C4D876041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5EAAEB-E00C-4FE1-BC61-87BB4A37C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Osgood Schlatter </a:t>
            </a:r>
          </a:p>
        </p:txBody>
      </p:sp>
      <p:sp useBgFill="1">
        <p:nvSpPr>
          <p:cNvPr id="54" name="Round Diagonal Corner Rectangle 11">
            <a:extLst>
              <a:ext uri="{FF2B5EF4-FFF2-40B4-BE49-F238E27FC236}">
                <a16:creationId xmlns:a16="http://schemas.microsoft.com/office/drawing/2014/main" id="{A1351C6B-7343-451F-AB4A-1CE294A4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DB8427-6C2C-4201-BFE0-9A53672C7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235" y="1137621"/>
            <a:ext cx="5301888" cy="457729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BADC3-7ED9-4930-A6CB-BB480B9CC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Typically 13-14-year-old boy </a:t>
            </a:r>
          </a:p>
          <a:p>
            <a:r>
              <a:rPr lang="en-US" sz="1800" dirty="0">
                <a:solidFill>
                  <a:srgbClr val="FFFFFF"/>
                </a:solidFill>
              </a:rPr>
              <a:t>11-12-year-old girl </a:t>
            </a:r>
          </a:p>
          <a:p>
            <a:r>
              <a:rPr lang="en-US" sz="1800" dirty="0">
                <a:solidFill>
                  <a:srgbClr val="FFFFFF"/>
                </a:solidFill>
              </a:rPr>
              <a:t>Recently undergone a rapid growth spurt </a:t>
            </a:r>
          </a:p>
          <a:p>
            <a:r>
              <a:rPr lang="en-US" sz="1800" dirty="0">
                <a:solidFill>
                  <a:srgbClr val="FFFFFF"/>
                </a:solidFill>
              </a:rPr>
              <a:t>c/o anterior knee pain – low grade ache to a limp that impairs activity</a:t>
            </a:r>
          </a:p>
        </p:txBody>
      </p:sp>
    </p:spTree>
    <p:extLst>
      <p:ext uri="{BB962C8B-B14F-4D97-AF65-F5344CB8AC3E}">
        <p14:creationId xmlns:p14="http://schemas.microsoft.com/office/powerpoint/2010/main" val="3136449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38D6A45-35C9-4326-9E4F-B62F8EAAD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632" y="1992701"/>
            <a:ext cx="3517119" cy="286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Content Placeholder 5">
            <a:extLst>
              <a:ext uri="{FF2B5EF4-FFF2-40B4-BE49-F238E27FC236}">
                <a16:creationId xmlns:a16="http://schemas.microsoft.com/office/drawing/2014/main" id="{38BCAAC9-6227-4215-8FCB-6AC7568A4F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168" b="10190"/>
          <a:stretch/>
        </p:blipFill>
        <p:spPr>
          <a:xfrm>
            <a:off x="4310676" y="2382737"/>
            <a:ext cx="3537345" cy="2086379"/>
          </a:xfrm>
          <a:prstGeom prst="rect">
            <a:avLst/>
          </a:prstGeom>
        </p:spPr>
      </p:pic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Content Placeholder 4">
            <a:extLst>
              <a:ext uri="{FF2B5EF4-FFF2-40B4-BE49-F238E27FC236}">
                <a16:creationId xmlns:a16="http://schemas.microsoft.com/office/drawing/2014/main" id="{E1E156EC-8F4C-4B95-82C1-D78C48F1C0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295" b="12063"/>
          <a:stretch/>
        </p:blipFill>
        <p:spPr>
          <a:xfrm>
            <a:off x="8162336" y="2388703"/>
            <a:ext cx="3517120" cy="20744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0E514A-5D12-49EF-A6E2-216923A838B0}"/>
              </a:ext>
            </a:extLst>
          </p:cNvPr>
          <p:cNvSpPr txBox="1"/>
          <p:nvPr/>
        </p:nvSpPr>
        <p:spPr>
          <a:xfrm>
            <a:off x="1617233" y="4539573"/>
            <a:ext cx="8957534" cy="1182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cap="all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66876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98DCE-E694-42EA-9D5E-7C6C0503D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en-US" sz="2800" dirty="0"/>
              <a:t>Ottawa ankle rules </a:t>
            </a:r>
          </a:p>
        </p:txBody>
      </p:sp>
      <p:sp>
        <p:nvSpPr>
          <p:cNvPr id="73" name="Round Diagonal Corner Rectangle 11">
            <a:extLst>
              <a:ext uri="{FF2B5EF4-FFF2-40B4-BE49-F238E27FC236}">
                <a16:creationId xmlns:a16="http://schemas.microsoft.com/office/drawing/2014/main" id="{E704FA00-F5B1-4BF3-BFB2-F832D3670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F3DCD71-9FA5-41CF-BA09-7C0831A48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8988" y="2214231"/>
            <a:ext cx="2974328" cy="242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C368E5E8-9DC9-4037-9B32-75FB2AF01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7042" y="2229103"/>
            <a:ext cx="2974328" cy="239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49465127-C4CE-4B1D-8651-777D56642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/>
              <a:t>Ankle Xray needed if A or B tender or inability to bear weight both immediately and in ER4 steps </a:t>
            </a:r>
          </a:p>
          <a:p>
            <a:r>
              <a:rPr lang="en-US" sz="1800" dirty="0"/>
              <a:t>Foot Xray needed if C or D or </a:t>
            </a:r>
          </a:p>
          <a:p>
            <a:pPr marL="0" indent="0">
              <a:buNone/>
            </a:pPr>
            <a:r>
              <a:rPr lang="en-US" sz="1800" dirty="0"/>
              <a:t>    An inability to bear weight both    immediately and in the ER for four steps </a:t>
            </a:r>
          </a:p>
          <a:p>
            <a:r>
              <a:rPr lang="en-US" sz="1800" dirty="0">
                <a:hlinkClick r:id="rId5"/>
              </a:rPr>
              <a:t>http://www.theottawarules.ca/ankle_rules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07554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7" name="Group 166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8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9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0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1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6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8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6DCFC9-6877-407C-8170-608FCB8E3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224" name="Rectangle 223">
              <a:extLst>
                <a:ext uri="{FF2B5EF4-FFF2-40B4-BE49-F238E27FC236}">
                  <a16:creationId xmlns:a16="http://schemas.microsoft.com/office/drawing/2014/main" id="{F7D8B73A-1349-4BA6-8F85-03A21ED56E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5" name="Picture 2">
              <a:extLst>
                <a:ext uri="{FF2B5EF4-FFF2-40B4-BE49-F238E27FC236}">
                  <a16:creationId xmlns:a16="http://schemas.microsoft.com/office/drawing/2014/main" id="{969ADA7C-B6B2-4FD7-AA5E-CC52AAE8CD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2" descr="Z:\Course-N\Construction\McCance\PPT\image\ppt image\045011ad copy.jpg">
            <a:extLst>
              <a:ext uri="{FF2B5EF4-FFF2-40B4-BE49-F238E27FC236}">
                <a16:creationId xmlns:a16="http://schemas.microsoft.com/office/drawing/2014/main" id="{1B1A357A-331E-455C-9C8C-5C837748A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8" r="7569" b="1"/>
          <a:stretch/>
        </p:blipFill>
        <p:spPr bwMode="auto">
          <a:xfrm>
            <a:off x="3611" y="10"/>
            <a:ext cx="1218838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7" name="Group 226">
            <a:extLst>
              <a:ext uri="{FF2B5EF4-FFF2-40B4-BE49-F238E27FC236}">
                <a16:creationId xmlns:a16="http://schemas.microsoft.com/office/drawing/2014/main" id="{89353FE7-0D03-4AD2-8B8A-60A06F6BD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228" name="Round Diagonal Corner Rectangle 7">
              <a:extLst>
                <a:ext uri="{FF2B5EF4-FFF2-40B4-BE49-F238E27FC236}">
                  <a16:creationId xmlns:a16="http://schemas.microsoft.com/office/drawing/2014/main" id="{0C7A0320-FBCC-4F40-AF6E-CE65FFB3D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550A26E4-02C9-4F83-A334-0920B8CCF2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230" name="Freeform 32">
                <a:extLst>
                  <a:ext uri="{FF2B5EF4-FFF2-40B4-BE49-F238E27FC236}">
                    <a16:creationId xmlns:a16="http://schemas.microsoft.com/office/drawing/2014/main" id="{06617CD6-4185-402B-8E23-BC52780534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1" name="Freeform 33">
                <a:extLst>
                  <a:ext uri="{FF2B5EF4-FFF2-40B4-BE49-F238E27FC236}">
                    <a16:creationId xmlns:a16="http://schemas.microsoft.com/office/drawing/2014/main" id="{2C305CC9-3511-47F4-BF11-BC635C30C9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2" name="Freeform 34">
                <a:extLst>
                  <a:ext uri="{FF2B5EF4-FFF2-40B4-BE49-F238E27FC236}">
                    <a16:creationId xmlns:a16="http://schemas.microsoft.com/office/drawing/2014/main" id="{5C70C5D1-31E4-48B9-AEB6-6460A2B81F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3" name="Freeform 37">
                <a:extLst>
                  <a:ext uri="{FF2B5EF4-FFF2-40B4-BE49-F238E27FC236}">
                    <a16:creationId xmlns:a16="http://schemas.microsoft.com/office/drawing/2014/main" id="{1F033CE1-D380-43F1-81EC-97B6C86F39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4" name="Freeform 35">
                <a:extLst>
                  <a:ext uri="{FF2B5EF4-FFF2-40B4-BE49-F238E27FC236}">
                    <a16:creationId xmlns:a16="http://schemas.microsoft.com/office/drawing/2014/main" id="{6997F95D-DC27-48A3-850A-2308C3C080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5" name="Freeform 36">
                <a:extLst>
                  <a:ext uri="{FF2B5EF4-FFF2-40B4-BE49-F238E27FC236}">
                    <a16:creationId xmlns:a16="http://schemas.microsoft.com/office/drawing/2014/main" id="{569AE469-76B7-4FFE-B68B-0D7A77413F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6" name="Freeform 38">
                <a:extLst>
                  <a:ext uri="{FF2B5EF4-FFF2-40B4-BE49-F238E27FC236}">
                    <a16:creationId xmlns:a16="http://schemas.microsoft.com/office/drawing/2014/main" id="{DD99CF64-0E82-4D1A-BD2A-08942182F4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7" name="Freeform 39">
                <a:extLst>
                  <a:ext uri="{FF2B5EF4-FFF2-40B4-BE49-F238E27FC236}">
                    <a16:creationId xmlns:a16="http://schemas.microsoft.com/office/drawing/2014/main" id="{98C12D33-1747-4B24-89ED-F441AE4A0C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8" name="Freeform 40">
                <a:extLst>
                  <a:ext uri="{FF2B5EF4-FFF2-40B4-BE49-F238E27FC236}">
                    <a16:creationId xmlns:a16="http://schemas.microsoft.com/office/drawing/2014/main" id="{A60200CC-BAEC-4310-8C9B-F7BB783E98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9" name="Rectangle 41">
                <a:extLst>
                  <a:ext uri="{FF2B5EF4-FFF2-40B4-BE49-F238E27FC236}">
                    <a16:creationId xmlns:a16="http://schemas.microsoft.com/office/drawing/2014/main" id="{2A7F40BF-B0BE-4B09-87EE-F56632B7ED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0" name="Freeform 32">
                <a:extLst>
                  <a:ext uri="{FF2B5EF4-FFF2-40B4-BE49-F238E27FC236}">
                    <a16:creationId xmlns:a16="http://schemas.microsoft.com/office/drawing/2014/main" id="{353978AF-8FB9-4A61-A2EA-1995A14F39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1" name="Freeform 33">
                <a:extLst>
                  <a:ext uri="{FF2B5EF4-FFF2-40B4-BE49-F238E27FC236}">
                    <a16:creationId xmlns:a16="http://schemas.microsoft.com/office/drawing/2014/main" id="{B20F89C3-4BAD-42AA-8D31-6F6DF17FE9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2" name="Freeform 34">
                <a:extLst>
                  <a:ext uri="{FF2B5EF4-FFF2-40B4-BE49-F238E27FC236}">
                    <a16:creationId xmlns:a16="http://schemas.microsoft.com/office/drawing/2014/main" id="{A60FE276-3FF2-4622-BF99-D4E4B249E5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3" name="Freeform 37">
                <a:extLst>
                  <a:ext uri="{FF2B5EF4-FFF2-40B4-BE49-F238E27FC236}">
                    <a16:creationId xmlns:a16="http://schemas.microsoft.com/office/drawing/2014/main" id="{B05A0D3F-808B-48D6-A821-1FE9E86E8C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4" name="Freeform 35">
                <a:extLst>
                  <a:ext uri="{FF2B5EF4-FFF2-40B4-BE49-F238E27FC236}">
                    <a16:creationId xmlns:a16="http://schemas.microsoft.com/office/drawing/2014/main" id="{69F7D438-BAA0-4DAD-9BC5-198B677A75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5" name="Freeform 36">
                <a:extLst>
                  <a:ext uri="{FF2B5EF4-FFF2-40B4-BE49-F238E27FC236}">
                    <a16:creationId xmlns:a16="http://schemas.microsoft.com/office/drawing/2014/main" id="{EC63B186-43B8-4552-AFDB-A544240A7C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6" name="Freeform 38">
                <a:extLst>
                  <a:ext uri="{FF2B5EF4-FFF2-40B4-BE49-F238E27FC236}">
                    <a16:creationId xmlns:a16="http://schemas.microsoft.com/office/drawing/2014/main" id="{8542E82D-01AD-4BD8-8C5F-A6CDAD039B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7" name="Freeform 39">
                <a:extLst>
                  <a:ext uri="{FF2B5EF4-FFF2-40B4-BE49-F238E27FC236}">
                    <a16:creationId xmlns:a16="http://schemas.microsoft.com/office/drawing/2014/main" id="{6285CF32-2BD3-47D0-9A6C-3EE7FD6397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8" name="Freeform 40">
                <a:extLst>
                  <a:ext uri="{FF2B5EF4-FFF2-40B4-BE49-F238E27FC236}">
                    <a16:creationId xmlns:a16="http://schemas.microsoft.com/office/drawing/2014/main" id="{FA36D129-7B33-4379-B9EE-5624B95766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9" name="Rectangle 41">
                <a:extLst>
                  <a:ext uri="{FF2B5EF4-FFF2-40B4-BE49-F238E27FC236}">
                    <a16:creationId xmlns:a16="http://schemas.microsoft.com/office/drawing/2014/main" id="{0229A187-4E69-4262-B001-C5F0B55225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37A148F-D683-4DED-A8BD-0D95249F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2328334"/>
            <a:ext cx="6858000" cy="13678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Scoliosis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9943D-64CD-41B4-9EC0-4ADF65C23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1" y="3602038"/>
            <a:ext cx="6857999" cy="95302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cap="all" dirty="0">
                <a:solidFill>
                  <a:schemeClr val="tx2"/>
                </a:solidFill>
              </a:rPr>
              <a:t>Found during school-based assessment usually</a:t>
            </a:r>
            <a:endParaRPr lang="en-US" sz="2000" cap="all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888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CBA50DB-DBC7-4B6E-B3C1-8FF1EA519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D8FB6-AF8D-4D98-913D-E6486FEC1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05ED2-113B-4584-8827-567B5792F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4" name="Rectangle 5">
                <a:extLst>
                  <a:ext uri="{FF2B5EF4-FFF2-40B4-BE49-F238E27FC236}">
                    <a16:creationId xmlns:a16="http://schemas.microsoft.com/office/drawing/2014/main" id="{C6CF21D8-CC72-4F35-A29E-3AF9E6DA13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8E60A7C3-087D-47B4-AB5A-C8B1042FD2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1885EECE-F6D9-4128-BC90-01583BF269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F44AA128-AA96-4FF2-A1C3-F9D2E7FD38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7E52DC12-230B-4892-B284-F2FE9DE16A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A68FBF9E-B81A-41D0-8A03-6CFC30811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B0047F84-8480-494F-9241-39FF17CFF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8CAF76D8-4B95-4A8E-9EE5-8CCC0A7AD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792F82F3-05A8-4A55-8C5B-81F6678B59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B8472536-021A-4E59-BD59-DDC090A18A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AEBEF646-3C12-469F-B194-A161A7A95D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Line 16">
                <a:extLst>
                  <a:ext uri="{FF2B5EF4-FFF2-40B4-BE49-F238E27FC236}">
                    <a16:creationId xmlns:a16="http://schemas.microsoft.com/office/drawing/2014/main" id="{D4501159-D7AC-4307-9DFC-C8F3A94341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B5244C41-454C-47D8-A6A9-C17EC2A366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8FA883B8-99FB-4540-B573-F0674BFB1C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F1178B7C-5A00-4E5B-9010-B1477621E0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0">
                <a:extLst>
                  <a:ext uri="{FF2B5EF4-FFF2-40B4-BE49-F238E27FC236}">
                    <a16:creationId xmlns:a16="http://schemas.microsoft.com/office/drawing/2014/main" id="{E359D5D8-EE2E-4714-A40A-C3A6D91F98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8A89C2E5-F892-4666-85FB-995578FBC7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2">
                <a:extLst>
                  <a:ext uri="{FF2B5EF4-FFF2-40B4-BE49-F238E27FC236}">
                    <a16:creationId xmlns:a16="http://schemas.microsoft.com/office/drawing/2014/main" id="{6DC6174B-0EC3-4A81-A0D1-D10DBB869A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3">
                <a:extLst>
                  <a:ext uri="{FF2B5EF4-FFF2-40B4-BE49-F238E27FC236}">
                    <a16:creationId xmlns:a16="http://schemas.microsoft.com/office/drawing/2014/main" id="{2CB96070-0553-4F79-984C-8DABB1CD5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4">
                <a:extLst>
                  <a:ext uri="{FF2B5EF4-FFF2-40B4-BE49-F238E27FC236}">
                    <a16:creationId xmlns:a16="http://schemas.microsoft.com/office/drawing/2014/main" id="{BA23B6E2-3718-4009-B80E-9279154B19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5">
                <a:extLst>
                  <a:ext uri="{FF2B5EF4-FFF2-40B4-BE49-F238E27FC236}">
                    <a16:creationId xmlns:a16="http://schemas.microsoft.com/office/drawing/2014/main" id="{CAFB32D5-E528-419B-80EE-1475633970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6">
                <a:extLst>
                  <a:ext uri="{FF2B5EF4-FFF2-40B4-BE49-F238E27FC236}">
                    <a16:creationId xmlns:a16="http://schemas.microsoft.com/office/drawing/2014/main" id="{A68ADD35-4FEA-404D-B2F3-23556E6E8F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7">
                <a:extLst>
                  <a:ext uri="{FF2B5EF4-FFF2-40B4-BE49-F238E27FC236}">
                    <a16:creationId xmlns:a16="http://schemas.microsoft.com/office/drawing/2014/main" id="{89CF17CA-49E3-4B4A-836A-4FD55C67BE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8">
                <a:extLst>
                  <a:ext uri="{FF2B5EF4-FFF2-40B4-BE49-F238E27FC236}">
                    <a16:creationId xmlns:a16="http://schemas.microsoft.com/office/drawing/2014/main" id="{AB394F2E-F3E7-4CED-84A9-35C47AB287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9">
                <a:extLst>
                  <a:ext uri="{FF2B5EF4-FFF2-40B4-BE49-F238E27FC236}">
                    <a16:creationId xmlns:a16="http://schemas.microsoft.com/office/drawing/2014/main" id="{FF816C2F-3999-4A9F-8395-5D68ED33A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0">
                <a:extLst>
                  <a:ext uri="{FF2B5EF4-FFF2-40B4-BE49-F238E27FC236}">
                    <a16:creationId xmlns:a16="http://schemas.microsoft.com/office/drawing/2014/main" id="{82AD6AC6-71D5-4BD8-9185-D3062968B5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31">
                <a:extLst>
                  <a:ext uri="{FF2B5EF4-FFF2-40B4-BE49-F238E27FC236}">
                    <a16:creationId xmlns:a16="http://schemas.microsoft.com/office/drawing/2014/main" id="{743A50C2-65CF-4F4C-B412-6149A93AC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C0E7A88-FEDF-4C4F-A6B4-F7DDE9DE9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" name="Freeform 32">
                <a:extLst>
                  <a:ext uri="{FF2B5EF4-FFF2-40B4-BE49-F238E27FC236}">
                    <a16:creationId xmlns:a16="http://schemas.microsoft.com/office/drawing/2014/main" id="{AE94B3EE-D5C0-4BDE-B6AA-7599F0486E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3">
                <a:extLst>
                  <a:ext uri="{FF2B5EF4-FFF2-40B4-BE49-F238E27FC236}">
                    <a16:creationId xmlns:a16="http://schemas.microsoft.com/office/drawing/2014/main" id="{5EF110E8-C00D-454E-8F3A-ECF2D35667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4">
                <a:extLst>
                  <a:ext uri="{FF2B5EF4-FFF2-40B4-BE49-F238E27FC236}">
                    <a16:creationId xmlns:a16="http://schemas.microsoft.com/office/drawing/2014/main" id="{BFC5F327-6927-4F35-9AF6-C45527BB45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5">
                <a:extLst>
                  <a:ext uri="{FF2B5EF4-FFF2-40B4-BE49-F238E27FC236}">
                    <a16:creationId xmlns:a16="http://schemas.microsoft.com/office/drawing/2014/main" id="{BF2D314D-AEDE-418D-9702-D3CDB98C3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6">
                <a:extLst>
                  <a:ext uri="{FF2B5EF4-FFF2-40B4-BE49-F238E27FC236}">
                    <a16:creationId xmlns:a16="http://schemas.microsoft.com/office/drawing/2014/main" id="{64FD07F8-3CA6-4209-9A9E-30609FE9A3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7">
                <a:extLst>
                  <a:ext uri="{FF2B5EF4-FFF2-40B4-BE49-F238E27FC236}">
                    <a16:creationId xmlns:a16="http://schemas.microsoft.com/office/drawing/2014/main" id="{AB0AE24D-CD49-4B57-82E0-780F62AE4F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8">
                <a:extLst>
                  <a:ext uri="{FF2B5EF4-FFF2-40B4-BE49-F238E27FC236}">
                    <a16:creationId xmlns:a16="http://schemas.microsoft.com/office/drawing/2014/main" id="{66803AF8-6368-45E6-A0B7-C0C4CFFEEB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9">
                <a:extLst>
                  <a:ext uri="{FF2B5EF4-FFF2-40B4-BE49-F238E27FC236}">
                    <a16:creationId xmlns:a16="http://schemas.microsoft.com/office/drawing/2014/main" id="{B4761E05-2792-472B-A814-9616151CF3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40">
                <a:extLst>
                  <a:ext uri="{FF2B5EF4-FFF2-40B4-BE49-F238E27FC236}">
                    <a16:creationId xmlns:a16="http://schemas.microsoft.com/office/drawing/2014/main" id="{40B6A261-9427-4E70-9564-048AD009BD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Rectangle 41">
                <a:extLst>
                  <a:ext uri="{FF2B5EF4-FFF2-40B4-BE49-F238E27FC236}">
                    <a16:creationId xmlns:a16="http://schemas.microsoft.com/office/drawing/2014/main" id="{68BFDFBE-2286-4123-9436-E1DF84AF49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52" name="Picture 2">
            <a:extLst>
              <a:ext uri="{FF2B5EF4-FFF2-40B4-BE49-F238E27FC236}">
                <a16:creationId xmlns:a16="http://schemas.microsoft.com/office/drawing/2014/main" id="{5B3DE270-418F-47A7-B311-C4D876041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4" name="Round Diagonal Corner Rectangle 11">
            <a:extLst>
              <a:ext uri="{FF2B5EF4-FFF2-40B4-BE49-F238E27FC236}">
                <a16:creationId xmlns:a16="http://schemas.microsoft.com/office/drawing/2014/main" id="{A1351C6B-7343-451F-AB4A-1CE294A4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0D7E40E-CB13-4C33-8CB8-3FE7EB65D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230" y="1137621"/>
            <a:ext cx="4153897" cy="457729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26734-1969-40D5-8CA9-E2D0AE050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874" y="806451"/>
            <a:ext cx="3423171" cy="498475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When was deformity first noted 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Wat is the rate of progression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Do you have back pain 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Are there symptoms suggestive of a neuromuscular condition 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Do you have SOB 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What is patient's growth chart and when did pubertal growth spurt begin? 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Has patient entered puberty? 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For female patients has menarche occurred  ( girls will grow 24 months post menarche) 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For male patient shas shaving started ( skeletal growth is complete when boys are shaving every day)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h/o Fracture 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Family h/o scoliosis  </a:t>
            </a:r>
          </a:p>
        </p:txBody>
      </p:sp>
    </p:spTree>
    <p:extLst>
      <p:ext uri="{BB962C8B-B14F-4D97-AF65-F5344CB8AC3E}">
        <p14:creationId xmlns:p14="http://schemas.microsoft.com/office/powerpoint/2010/main" val="4198450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258</Words>
  <Application>Microsoft Office PowerPoint</Application>
  <PresentationFormat>Widescreen</PresentationFormat>
  <Paragraphs>40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Tw Cen MT</vt:lpstr>
      <vt:lpstr>Circuit</vt:lpstr>
      <vt:lpstr>Orhto– PEDS  </vt:lpstr>
      <vt:lpstr>Boxer Fracture     </vt:lpstr>
      <vt:lpstr>Gamekeepers THUMB </vt:lpstr>
      <vt:lpstr>PowerPoint Presentation</vt:lpstr>
      <vt:lpstr>Hip Dysplasia </vt:lpstr>
      <vt:lpstr>PowerPoint Presentation</vt:lpstr>
      <vt:lpstr>Leg Calvin Perthes</vt:lpstr>
      <vt:lpstr>Labral tear – common in dancers </vt:lpstr>
      <vt:lpstr>PowerPoint Presentation</vt:lpstr>
      <vt:lpstr>PowerPoint Presentation</vt:lpstr>
      <vt:lpstr>PowerPoint Presentation</vt:lpstr>
      <vt:lpstr>Osgood Schlatter </vt:lpstr>
      <vt:lpstr>PowerPoint Presentation</vt:lpstr>
      <vt:lpstr>Ottawa ankle rules </vt:lpstr>
      <vt:lpstr>Scoliosis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Orhto– PEDS  </dc:title>
  <dc:creator>Berger, Carol</dc:creator>
  <cp:lastModifiedBy>Berger, Carol</cp:lastModifiedBy>
  <cp:revision>1</cp:revision>
  <dcterms:created xsi:type="dcterms:W3CDTF">2020-11-25T03:09:10Z</dcterms:created>
  <dcterms:modified xsi:type="dcterms:W3CDTF">2020-11-25T03:10:43Z</dcterms:modified>
</cp:coreProperties>
</file>